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7"/>
  </p:notesMasterIdLst>
  <p:handoutMasterIdLst>
    <p:handoutMasterId r:id="rId138"/>
  </p:handoutMasterIdLst>
  <p:sldIdLst>
    <p:sldId id="263" r:id="rId4"/>
    <p:sldId id="350" r:id="rId5"/>
    <p:sldId id="264" r:id="rId6"/>
    <p:sldId id="321" r:id="rId7"/>
    <p:sldId id="284" r:id="rId8"/>
    <p:sldId id="285" r:id="rId9"/>
    <p:sldId id="290" r:id="rId10"/>
    <p:sldId id="287" r:id="rId11"/>
    <p:sldId id="381" r:id="rId12"/>
    <p:sldId id="274" r:id="rId13"/>
    <p:sldId id="302" r:id="rId14"/>
    <p:sldId id="337" r:id="rId15"/>
    <p:sldId id="336" r:id="rId16"/>
    <p:sldId id="314" r:id="rId17"/>
    <p:sldId id="334" r:id="rId18"/>
    <p:sldId id="317" r:id="rId19"/>
    <p:sldId id="318" r:id="rId20"/>
    <p:sldId id="393" r:id="rId21"/>
    <p:sldId id="394" r:id="rId22"/>
    <p:sldId id="382" r:id="rId23"/>
    <p:sldId id="289" r:id="rId24"/>
    <p:sldId id="395" r:id="rId25"/>
    <p:sldId id="380" r:id="rId26"/>
    <p:sldId id="267" r:id="rId27"/>
    <p:sldId id="383" r:id="rId28"/>
    <p:sldId id="396" r:id="rId29"/>
    <p:sldId id="324" r:id="rId30"/>
    <p:sldId id="293" r:id="rId31"/>
    <p:sldId id="325" r:id="rId32"/>
    <p:sldId id="326" r:id="rId33"/>
    <p:sldId id="413" r:id="rId34"/>
    <p:sldId id="327" r:id="rId35"/>
    <p:sldId id="329" r:id="rId36"/>
    <p:sldId id="330" r:id="rId37"/>
    <p:sldId id="331" r:id="rId38"/>
    <p:sldId id="406" r:id="rId39"/>
    <p:sldId id="335" r:id="rId40"/>
    <p:sldId id="414" r:id="rId41"/>
    <p:sldId id="417" r:id="rId42"/>
    <p:sldId id="294" r:id="rId43"/>
    <p:sldId id="295" r:id="rId44"/>
    <p:sldId id="339" r:id="rId45"/>
    <p:sldId id="340" r:id="rId46"/>
    <p:sldId id="341" r:id="rId47"/>
    <p:sldId id="416" r:id="rId48"/>
    <p:sldId id="268" r:id="rId49"/>
    <p:sldId id="418" r:id="rId50"/>
    <p:sldId id="419" r:id="rId51"/>
    <p:sldId id="420" r:id="rId52"/>
    <p:sldId id="398" r:id="rId53"/>
    <p:sldId id="415" r:id="rId54"/>
    <p:sldId id="280" r:id="rId55"/>
    <p:sldId id="323" r:id="rId56"/>
    <p:sldId id="296" r:id="rId57"/>
    <p:sldId id="310" r:id="rId58"/>
    <p:sldId id="304" r:id="rId59"/>
    <p:sldId id="338" r:id="rId60"/>
    <p:sldId id="342" r:id="rId61"/>
    <p:sldId id="399" r:id="rId62"/>
    <p:sldId id="400" r:id="rId63"/>
    <p:sldId id="401" r:id="rId64"/>
    <p:sldId id="404" r:id="rId65"/>
    <p:sldId id="402" r:id="rId66"/>
    <p:sldId id="403" r:id="rId67"/>
    <p:sldId id="421" r:id="rId68"/>
    <p:sldId id="379" r:id="rId69"/>
    <p:sldId id="422" r:id="rId70"/>
    <p:sldId id="282" r:id="rId71"/>
    <p:sldId id="410" r:id="rId72"/>
    <p:sldId id="411" r:id="rId73"/>
    <p:sldId id="372" r:id="rId74"/>
    <p:sldId id="364" r:id="rId75"/>
    <p:sldId id="371" r:id="rId76"/>
    <p:sldId id="365" r:id="rId77"/>
    <p:sldId id="407" r:id="rId78"/>
    <p:sldId id="409" r:id="rId79"/>
    <p:sldId id="408" r:id="rId80"/>
    <p:sldId id="370" r:id="rId81"/>
    <p:sldId id="397" r:id="rId82"/>
    <p:sldId id="275" r:id="rId83"/>
    <p:sldId id="378" r:id="rId84"/>
    <p:sldId id="312" r:id="rId85"/>
    <p:sldId id="292" r:id="rId86"/>
    <p:sldId id="271" r:id="rId87"/>
    <p:sldId id="388" r:id="rId88"/>
    <p:sldId id="389" r:id="rId89"/>
    <p:sldId id="390" r:id="rId90"/>
    <p:sldId id="391" r:id="rId91"/>
    <p:sldId id="392" r:id="rId92"/>
    <p:sldId id="377" r:id="rId93"/>
    <p:sldId id="269" r:id="rId94"/>
    <p:sldId id="354" r:id="rId95"/>
    <p:sldId id="360" r:id="rId96"/>
    <p:sldId id="361" r:id="rId97"/>
    <p:sldId id="362" r:id="rId98"/>
    <p:sldId id="384" r:id="rId99"/>
    <p:sldId id="387" r:id="rId100"/>
    <p:sldId id="386" r:id="rId101"/>
    <p:sldId id="363" r:id="rId102"/>
    <p:sldId id="385" r:id="rId103"/>
    <p:sldId id="351" r:id="rId104"/>
    <p:sldId id="299" r:id="rId105"/>
    <p:sldId id="366" r:id="rId106"/>
    <p:sldId id="322" r:id="rId107"/>
    <p:sldId id="301" r:id="rId108"/>
    <p:sldId id="353" r:id="rId109"/>
    <p:sldId id="359" r:id="rId110"/>
    <p:sldId id="355" r:id="rId111"/>
    <p:sldId id="357" r:id="rId112"/>
    <p:sldId id="358" r:id="rId113"/>
    <p:sldId id="307" r:id="rId114"/>
    <p:sldId id="349" r:id="rId115"/>
    <p:sldId id="298" r:id="rId116"/>
    <p:sldId id="352" r:id="rId117"/>
    <p:sldId id="343" r:id="rId118"/>
    <p:sldId id="367" r:id="rId119"/>
    <p:sldId id="348" r:id="rId120"/>
    <p:sldId id="347" r:id="rId121"/>
    <p:sldId id="344" r:id="rId122"/>
    <p:sldId id="345" r:id="rId123"/>
    <p:sldId id="346" r:id="rId124"/>
    <p:sldId id="308" r:id="rId125"/>
    <p:sldId id="368" r:id="rId126"/>
    <p:sldId id="376" r:id="rId127"/>
    <p:sldId id="369" r:id="rId128"/>
    <p:sldId id="305" r:id="rId129"/>
    <p:sldId id="412" r:id="rId130"/>
    <p:sldId id="300" r:id="rId131"/>
    <p:sldId id="291" r:id="rId132"/>
    <p:sldId id="270" r:id="rId133"/>
    <p:sldId id="286" r:id="rId134"/>
    <p:sldId id="313" r:id="rId135"/>
    <p:sldId id="273" r:id="rId136"/>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FF3399"/>
    <a:srgbClr val="FF99FF"/>
    <a:srgbClr val="5E50A1"/>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201" autoAdjust="0"/>
    <p:restoredTop sz="91250" autoAdjust="0"/>
  </p:normalViewPr>
  <p:slideViewPr>
    <p:cSldViewPr>
      <p:cViewPr>
        <p:scale>
          <a:sx n="50" d="100"/>
          <a:sy n="50" d="100"/>
        </p:scale>
        <p:origin x="60" y="-6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handoutMaster" Target="handoutMasters/handout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presProps" Target="pres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theme" Target="theme/theme1.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02/10/2016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02/10/2016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84</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85</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86</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87</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88</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98568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3.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7.png"/><Relationship Id="rId4" Type="http://schemas.microsoft.com/office/2007/relationships/hdphoto" Target="../media/hdphoto2.wdp"/></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microsoft.com/office/2007/relationships/hdphoto" Target="../media/hdphoto4.wdp"/></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a:t>
            </a:r>
            <a:r>
              <a:rPr lang="en-US" sz="2800" dirty="0"/>
              <a:t>Boot </a:t>
            </a:r>
            <a:r>
              <a:rPr lang="en-US" sz="2800" dirty="0" smtClean="0"/>
              <a:t> auto-configuration feature  intelligently provides </a:t>
            </a:r>
            <a:r>
              <a:rPr lang="en-US" sz="2800" dirty="0"/>
              <a:t>a set of default behaviors that are driven by what jars are 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a:t>
            </a:r>
            <a:r>
              <a:rPr lang="en-US" sz="2800" dirty="0"/>
              <a:t>deployment by letting you package your application </a:t>
            </a:r>
            <a:r>
              <a:rPr lang="en-US" sz="2800" dirty="0" smtClean="0"/>
              <a:t>as an </a:t>
            </a:r>
            <a:r>
              <a:rPr lang="en-US" sz="2800" dirty="0"/>
              <a:t>executable jar containing a pre-configured embedded web container </a:t>
            </a:r>
            <a:r>
              <a:rPr lang="en-US" sz="2800" dirty="0" smtClean="0"/>
              <a:t>(Tomcat or Jetty). </a:t>
            </a:r>
            <a:r>
              <a:rPr lang="en-US" sz="2800" dirty="0"/>
              <a:t>This eliminates </a:t>
            </a:r>
            <a:r>
              <a:rPr lang="en-US" sz="2800" dirty="0" smtClean="0"/>
              <a:t>the need </a:t>
            </a:r>
            <a:r>
              <a:rPr lang="en-US" sz="2800" dirty="0"/>
              <a:t>to install and configure Tomcat or Jetty on your servers. Instead</a:t>
            </a:r>
            <a:r>
              <a:rPr lang="en-US" sz="2800" dirty="0" smtClean="0"/>
              <a:t>,</a:t>
            </a:r>
          </a:p>
          <a:p>
            <a:r>
              <a:rPr lang="en-US" sz="2800" dirty="0" smtClean="0"/>
              <a:t>Running a Spring Boot  micro-service is so simply and need to </a:t>
            </a:r>
            <a:r>
              <a:rPr lang="en-US" sz="2800" dirty="0"/>
              <a:t>have </a:t>
            </a:r>
            <a:r>
              <a:rPr lang="en-US" sz="2800" dirty="0" smtClean="0"/>
              <a:t>only Java </a:t>
            </a:r>
            <a:r>
              <a:rPr lang="en-US" sz="2800" dirty="0"/>
              <a:t>installed. </a:t>
            </a:r>
            <a:endParaRPr lang="en-US" sz="2800" dirty="0" smtClean="0"/>
          </a:p>
          <a:p>
            <a:r>
              <a:rPr lang="en-US" sz="2800" dirty="0" smtClean="0"/>
              <a:t>Operation are simplified  by the </a:t>
            </a:r>
            <a:r>
              <a:rPr lang="en-US" sz="2800" dirty="0"/>
              <a:t>executable jar format </a:t>
            </a:r>
            <a:r>
              <a:rPr lang="en-US" sz="2800" dirty="0" smtClean="0"/>
              <a:t>which provides </a:t>
            </a:r>
            <a:r>
              <a:rPr lang="en-US" sz="2800" dirty="0"/>
              <a:t>uniform and self-contained way </a:t>
            </a:r>
            <a:r>
              <a:rPr lang="en-US" sz="2800" dirty="0" smtClean="0"/>
              <a:t>of packaging </a:t>
            </a:r>
            <a:r>
              <a:rPr lang="en-US" sz="2800" dirty="0"/>
              <a:t>and running JVM applications regardless of </a:t>
            </a:r>
            <a:r>
              <a:rPr lang="en-US" sz="2800" dirty="0" smtClean="0"/>
              <a:t>type.</a:t>
            </a:r>
            <a:endParaRPr lang="it-IT" sz="4400"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pPr eaLnBrk="1" fontAlgn="ctr" hangingPunct="1"/>
            <a:r>
              <a:rPr lang="en-US" sz="2800" strike="sngStrike" dirty="0"/>
              <a:t>The core premise of Spring Cloud Stream </a:t>
            </a:r>
            <a:r>
              <a:rPr lang="en-US" sz="2800" strike="sngStrike" dirty="0" smtClean="0"/>
              <a:t>is that Spring Integration</a:t>
            </a:r>
            <a:r>
              <a:rPr lang="en-US" sz="2800" strike="sngStrike" dirty="0"/>
              <a:t> meets Spring </a:t>
            </a:r>
            <a:r>
              <a:rPr lang="en-US" sz="2800" strike="sngStrike" dirty="0" smtClean="0"/>
              <a:t>Boot </a:t>
            </a:r>
            <a:r>
              <a:rPr lang="en-US" sz="2800" strike="sngStrike" dirty="0"/>
              <a:t> and that together evolves into a lightweight event-driven microservices framework</a:t>
            </a:r>
            <a:r>
              <a:rPr lang="en-US" sz="2800" strike="sngStrike" dirty="0" smtClean="0"/>
              <a:t>.</a:t>
            </a:r>
            <a:endParaRPr lang="en-US" sz="2800" strike="sngStrike" dirty="0"/>
          </a:p>
          <a:p>
            <a:pPr eaLnBrk="1" fontAlgn="ctr" hangingPunct="1"/>
            <a:r>
              <a:rPr lang="en-US" sz="2800" dirty="0"/>
              <a:t>Spring Cloud Stream provides an opinionated configuration of message brokers</a:t>
            </a:r>
            <a:r>
              <a:rPr lang="en-US" sz="2800" strike="sngStrike" dirty="0"/>
              <a:t>, introducing the concepts of persistent pub/sub semantics, consumer groups and partitions across several middleware </a:t>
            </a:r>
            <a:r>
              <a:rPr lang="en-US" sz="2800" strike="sngStrike" dirty="0" smtClean="0"/>
              <a:t>vendors, providing </a:t>
            </a:r>
            <a:r>
              <a:rPr lang="en-US" sz="2800" strike="sngStrike" dirty="0"/>
              <a:t>the basis to create stream processing applications.</a:t>
            </a:r>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dirty="0"/>
              <a:t>Create, unit-test, and manage data </a:t>
            </a:r>
            <a:r>
              <a:rPr lang="en-US" sz="2800" dirty="0" err="1"/>
              <a:t>microservices</a:t>
            </a:r>
            <a:r>
              <a:rPr lang="en-US" sz="2800" dirty="0"/>
              <a:t> in isolation</a:t>
            </a:r>
          </a:p>
          <a:p>
            <a:r>
              <a:rPr lang="en-US" sz="2800" strike="sngStrike" dirty="0"/>
              <a:t>Focus on application business logic and the messaging middleware access comes out-of-the-box, for free</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The </a:t>
            </a:r>
            <a:r>
              <a:rPr lang="it-IT" dirty="0" err="1" smtClean="0"/>
              <a:t>behaviour</a:t>
            </a:r>
            <a:r>
              <a:rPr lang="it-IT" dirty="0" smtClean="0"/>
              <a:t> of 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a:t>
            </a:r>
            <a:r>
              <a:rPr lang="it-IT" dirty="0" smtClean="0"/>
              <a:t>SERVICE</a:t>
            </a:r>
          </a:p>
          <a:p>
            <a:r>
              <a:rPr lang="en-US" dirty="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makes  easy </a:t>
            </a:r>
            <a:r>
              <a:rPr lang="en-US" sz="2800" dirty="0"/>
              <a:t>to </a:t>
            </a:r>
            <a:r>
              <a:rPr lang="en-US" sz="2800" dirty="0" smtClean="0"/>
              <a:t>implement </a:t>
            </a:r>
            <a:r>
              <a:rPr lang="en-US" sz="2800" dirty="0"/>
              <a:t>JPA based repositories</a:t>
            </a:r>
            <a:r>
              <a:rPr lang="en-US" sz="2800" dirty="0" smtClean="0"/>
              <a:t>.</a:t>
            </a:r>
          </a:p>
          <a:p>
            <a:r>
              <a:rPr lang="en-US" sz="2800" dirty="0" smtClean="0"/>
              <a:t>Spring </a:t>
            </a:r>
            <a:r>
              <a:rPr lang="en-US" sz="2800" dirty="0"/>
              <a:t>Data JPA </a:t>
            </a:r>
            <a:r>
              <a:rPr lang="en-US" sz="2800" strike="sngStrike" dirty="0"/>
              <a:t>aims to significantly </a:t>
            </a:r>
            <a:r>
              <a:rPr lang="en-US" sz="2800" dirty="0"/>
              <a:t>improve the implementation of data access layers by reducing the </a:t>
            </a:r>
            <a:r>
              <a:rPr lang="en-US" sz="2800" dirty="0" smtClean="0"/>
              <a:t>coding effort </a:t>
            </a:r>
            <a:r>
              <a:rPr lang="en-US" sz="2800" strike="sngStrike" dirty="0"/>
              <a:t>to the amount that’s actually needed. </a:t>
            </a:r>
            <a:endParaRPr lang="en-US" sz="2800" strike="sngStrike" dirty="0" smtClean="0"/>
          </a:p>
          <a:p>
            <a:r>
              <a:rPr lang="en-US" sz="2800" dirty="0"/>
              <a:t>Spring Data </a:t>
            </a:r>
            <a:r>
              <a:rPr lang="en-US" sz="2800" dirty="0" smtClean="0"/>
              <a:t>JPA provide the automatic implementation of repository interfaces and custom </a:t>
            </a:r>
            <a:r>
              <a:rPr lang="en-US" sz="2800" dirty="0"/>
              <a:t>finder methods</a:t>
            </a:r>
            <a:endParaRPr lang="en-US" sz="2800" dirty="0" smtClean="0"/>
          </a:p>
          <a:p>
            <a:r>
              <a:rPr lang="en-US" sz="2800" strike="sngStrike" dirty="0" smtClean="0"/>
              <a:t>As </a:t>
            </a:r>
            <a:r>
              <a:rPr lang="en-US" sz="2800" strike="sngStrike" dirty="0"/>
              <a:t>a developer you write your repository interfaces, including custom finder methods, and Spring will provide the implementation automatically.</a:t>
            </a:r>
          </a:p>
          <a:p>
            <a:r>
              <a:rPr lang="en-US" sz="2800" strike="sngStrike" dirty="0"/>
              <a:t>Features</a:t>
            </a:r>
          </a:p>
          <a:p>
            <a:pPr lvl="1"/>
            <a:r>
              <a:rPr lang="en-US" sz="2800" dirty="0"/>
              <a:t>Sophisticated support to build repositories based on Spring and JPA</a:t>
            </a:r>
          </a:p>
          <a:p>
            <a:pPr lvl="1"/>
            <a:r>
              <a:rPr lang="en-US" sz="2800" dirty="0" smtClean="0"/>
              <a:t>Pagination </a:t>
            </a:r>
            <a:r>
              <a:rPr lang="en-US" sz="2800" dirty="0"/>
              <a:t>support, dynamic query execution, </a:t>
            </a:r>
            <a:r>
              <a:rPr lang="en-US" sz="2800" dirty="0" smtClean="0"/>
              <a:t>and custom </a:t>
            </a:r>
            <a:r>
              <a:rPr lang="en-US" sz="2800" dirty="0"/>
              <a:t>data access </a:t>
            </a:r>
            <a:r>
              <a:rPr lang="en-US" sz="2800" dirty="0" smtClean="0"/>
              <a:t>code integration</a:t>
            </a:r>
            <a:endParaRPr lang="en-US" sz="2800" dirty="0"/>
          </a:p>
          <a:p>
            <a:pPr lvl="1"/>
            <a:r>
              <a:rPr lang="en-US" sz="2800" dirty="0"/>
              <a:t>Validation of @Query annotated queries at bootstrap time</a:t>
            </a:r>
          </a:p>
          <a:p>
            <a:pPr lvl="1"/>
            <a:r>
              <a:rPr lang="en-US" sz="2800" dirty="0"/>
              <a:t>Support for XML based entity mapping</a:t>
            </a:r>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sz="4400" dirty="0" err="1" smtClean="0"/>
              <a:t>Conclusions</a:t>
            </a:r>
            <a:endParaRPr lang="it-IT" sz="4400"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We</a:t>
            </a:r>
            <a:r>
              <a:rPr lang="it-IT" sz="4400" dirty="0" smtClean="0"/>
              <a:t> </a:t>
            </a:r>
            <a:r>
              <a:rPr lang="it-IT" sz="4400" dirty="0" err="1" smtClean="0"/>
              <a:t>have</a:t>
            </a:r>
            <a:r>
              <a:rPr lang="it-IT" sz="4400" dirty="0" smtClean="0"/>
              <a:t> </a:t>
            </a:r>
            <a:r>
              <a:rPr lang="it-IT" sz="4400" dirty="0" err="1" smtClean="0"/>
              <a:t>seen</a:t>
            </a:r>
            <a:r>
              <a:rPr lang="it-IT" sz="4400" dirty="0"/>
              <a:t> </a:t>
            </a:r>
            <a:r>
              <a:rPr lang="it-IT" sz="4400" dirty="0" smtClean="0"/>
              <a:t>a </a:t>
            </a:r>
            <a:r>
              <a:rPr lang="it-IT" sz="4400" dirty="0" err="1" smtClean="0"/>
              <a:t>microservices</a:t>
            </a:r>
            <a:r>
              <a:rPr lang="it-IT" sz="4400" dirty="0" smtClean="0"/>
              <a:t> </a:t>
            </a:r>
            <a:r>
              <a:rPr lang="it-IT" sz="4400" dirty="0"/>
              <a:t>Spring </a:t>
            </a:r>
            <a:r>
              <a:rPr lang="it-IT" sz="4400" dirty="0" err="1"/>
              <a:t>Boot</a:t>
            </a:r>
            <a:r>
              <a:rPr lang="it-IT" sz="4400" dirty="0"/>
              <a:t> </a:t>
            </a:r>
            <a:r>
              <a:rPr lang="it-IT" sz="4400" dirty="0" err="1"/>
              <a:t>based</a:t>
            </a:r>
            <a:r>
              <a:rPr lang="it-IT" sz="4400" dirty="0"/>
              <a:t> </a:t>
            </a:r>
            <a:r>
              <a:rPr lang="it-IT" sz="4400" dirty="0" err="1"/>
              <a:t>simple</a:t>
            </a:r>
            <a:r>
              <a:rPr lang="it-IT" sz="4400" dirty="0"/>
              <a:t> </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smtClean="0"/>
              <a:t> </a:t>
            </a:r>
            <a:r>
              <a:rPr lang="it-IT" sz="4400" dirty="0" err="1" smtClean="0"/>
              <a:t>lifecycle</a:t>
            </a:r>
            <a:r>
              <a:rPr lang="it-IT" sz="4400" dirty="0" smtClean="0"/>
              <a:t> </a:t>
            </a:r>
            <a:r>
              <a:rPr lang="it-IT" sz="4400" dirty="0" err="1" smtClean="0"/>
              <a:t>development</a:t>
            </a:r>
            <a:r>
              <a:rPr lang="it-IT" sz="4400" dirty="0" smtClean="0"/>
              <a:t> </a:t>
            </a:r>
            <a:endParaRPr lang="it-IT" sz="4400" dirty="0" smtClean="0"/>
          </a:p>
          <a:p>
            <a:r>
              <a:rPr lang="it-IT" sz="4400" dirty="0" smtClean="0"/>
              <a:t>A </a:t>
            </a:r>
            <a:r>
              <a:rPr lang="it-IT" sz="4400" dirty="0" smtClean="0"/>
              <a:t>Database per service </a:t>
            </a:r>
            <a:r>
              <a:rPr lang="it-IT" sz="4400" dirty="0" err="1" smtClean="0"/>
              <a:t>poliglot</a:t>
            </a:r>
            <a:r>
              <a:rPr lang="it-IT" sz="4400" dirty="0" smtClean="0"/>
              <a:t>  </a:t>
            </a:r>
            <a:r>
              <a:rPr lang="it-IT" sz="4400" dirty="0" err="1" smtClean="0"/>
              <a:t>persistance</a:t>
            </a:r>
            <a:r>
              <a:rPr lang="it-IT" sz="4400" dirty="0" smtClean="0"/>
              <a:t> pattern </a:t>
            </a:r>
            <a:r>
              <a:rPr lang="it-IT" sz="4400" dirty="0" err="1" smtClean="0"/>
              <a:t>implementing</a:t>
            </a:r>
            <a:r>
              <a:rPr lang="it-IT" sz="4400" dirty="0" smtClean="0"/>
              <a:t> </a:t>
            </a:r>
            <a:r>
              <a:rPr lang="it-IT" sz="4400" dirty="0" err="1" smtClean="0"/>
              <a:t>Event</a:t>
            </a:r>
            <a:r>
              <a:rPr lang="it-IT" sz="4400" dirty="0" smtClean="0"/>
              <a:t> </a:t>
            </a:r>
            <a:r>
              <a:rPr lang="it-IT" sz="4400" dirty="0" err="1" smtClean="0"/>
              <a:t>Dirven</a:t>
            </a:r>
            <a:r>
              <a:rPr lang="it-IT" sz="4400" dirty="0" smtClean="0"/>
              <a:t> Architecture </a:t>
            </a:r>
          </a:p>
          <a:p>
            <a:r>
              <a:rPr lang="it-IT" sz="4400" dirty="0" err="1" smtClean="0"/>
              <a:t>Implementing</a:t>
            </a:r>
            <a:r>
              <a:rPr lang="it-IT" sz="4400" dirty="0" smtClean="0"/>
              <a:t> </a:t>
            </a:r>
            <a:r>
              <a:rPr lang="it-IT" sz="4400" dirty="0" err="1" smtClean="0"/>
              <a:t>two</a:t>
            </a:r>
            <a:r>
              <a:rPr lang="it-IT" sz="4400" dirty="0" smtClean="0"/>
              <a:t> </a:t>
            </a:r>
            <a:r>
              <a:rPr lang="it-IT" sz="4400" dirty="0" err="1" smtClean="0"/>
              <a:t>important</a:t>
            </a:r>
            <a:r>
              <a:rPr lang="it-IT" sz="4400" dirty="0" smtClean="0"/>
              <a:t> pattern of </a:t>
            </a:r>
            <a:r>
              <a:rPr lang="it-IT" sz="4400" dirty="0" smtClean="0"/>
              <a:t>the </a:t>
            </a:r>
            <a:r>
              <a:rPr lang="it-IT" sz="4400" dirty="0" err="1" smtClean="0"/>
              <a:t>microservice’s</a:t>
            </a:r>
            <a:r>
              <a:rPr lang="it-IT" sz="4400" dirty="0" smtClean="0"/>
              <a:t> </a:t>
            </a:r>
            <a:r>
              <a:rPr lang="it-IT" sz="4400" dirty="0" smtClean="0"/>
              <a:t>design: service </a:t>
            </a:r>
            <a:r>
              <a:rPr lang="it-IT" sz="4400" dirty="0" err="1" smtClean="0"/>
              <a:t>discovery</a:t>
            </a:r>
            <a:r>
              <a:rPr lang="it-IT" sz="4400" dirty="0" smtClean="0"/>
              <a:t> and </a:t>
            </a:r>
            <a:r>
              <a:rPr lang="it-IT" sz="4400" dirty="0" smtClean="0"/>
              <a:t>client side </a:t>
            </a:r>
            <a:r>
              <a:rPr lang="it-IT" sz="4400" dirty="0" err="1" smtClean="0"/>
              <a:t>load</a:t>
            </a:r>
            <a:r>
              <a:rPr lang="it-IT" sz="4400" dirty="0" smtClean="0"/>
              <a:t> </a:t>
            </a:r>
            <a:r>
              <a:rPr lang="it-IT" sz="4400" dirty="0" err="1" smtClean="0"/>
              <a:t>balancing</a:t>
            </a:r>
            <a:endParaRPr lang="it-IT" sz="4400" dirty="0" smtClean="0"/>
          </a:p>
          <a:p>
            <a:r>
              <a:rPr lang="it-IT" sz="4400" dirty="0" smtClean="0"/>
              <a:t>A </a:t>
            </a:r>
            <a:r>
              <a:rPr lang="it-IT" sz="4400" dirty="0" err="1" smtClean="0"/>
              <a:t>smooth</a:t>
            </a:r>
            <a:r>
              <a:rPr lang="it-IT" sz="4400" dirty="0" smtClean="0"/>
              <a:t> </a:t>
            </a:r>
            <a:r>
              <a:rPr lang="it-IT" sz="4400" dirty="0" smtClean="0"/>
              <a:t>deployment scenario </a:t>
            </a:r>
            <a:r>
              <a:rPr lang="it-IT" sz="4400" dirty="0" err="1" smtClean="0"/>
              <a:t>spreading</a:t>
            </a:r>
            <a:r>
              <a:rPr lang="it-IT" sz="4400" dirty="0" smtClean="0"/>
              <a:t> from </a:t>
            </a:r>
            <a:r>
              <a:rPr lang="it-IT" sz="4400" dirty="0" err="1" smtClean="0"/>
              <a:t>local</a:t>
            </a:r>
            <a:r>
              <a:rPr lang="it-IT" sz="4400" dirty="0" smtClean="0"/>
              <a:t>, </a:t>
            </a:r>
            <a:r>
              <a:rPr lang="it-IT" sz="4400" dirty="0" err="1" smtClean="0"/>
              <a:t>then</a:t>
            </a:r>
            <a:r>
              <a:rPr lang="it-IT" sz="4400" dirty="0" smtClean="0"/>
              <a:t> </a:t>
            </a:r>
            <a:r>
              <a:rPr lang="it-IT" sz="4400" dirty="0" smtClean="0"/>
              <a:t>in </a:t>
            </a:r>
            <a:r>
              <a:rPr lang="it-IT" sz="4400" dirty="0" smtClean="0"/>
              <a:t>a </a:t>
            </a:r>
            <a:r>
              <a:rPr lang="it-IT" sz="4400" dirty="0" err="1" smtClean="0"/>
              <a:t>docker</a:t>
            </a:r>
            <a:r>
              <a:rPr lang="it-IT" sz="4400" dirty="0" smtClean="0"/>
              <a:t> </a:t>
            </a:r>
            <a:r>
              <a:rPr lang="it-IT" sz="4400" dirty="0" smtClean="0"/>
              <a:t>container,  </a:t>
            </a:r>
            <a:r>
              <a:rPr lang="it-IT" sz="4400" dirty="0" smtClean="0"/>
              <a:t>to </a:t>
            </a:r>
            <a:r>
              <a:rPr lang="it-IT" sz="4400" dirty="0" smtClean="0"/>
              <a:t>a </a:t>
            </a:r>
            <a:r>
              <a:rPr lang="it-IT" sz="4400" dirty="0" err="1" smtClean="0"/>
              <a:t>cloud</a:t>
            </a:r>
            <a:r>
              <a:rPr lang="it-IT" sz="4400" dirty="0" smtClean="0"/>
              <a:t> </a:t>
            </a:r>
            <a:r>
              <a:rPr lang="it-IT" sz="4400" dirty="0" err="1" smtClean="0"/>
              <a:t>environment</a:t>
            </a:r>
            <a:r>
              <a:rPr lang="it-IT" sz="4400" dirty="0" smtClean="0"/>
              <a:t>.</a:t>
            </a:r>
          </a:p>
          <a:p>
            <a:r>
              <a:rPr lang="it-IT" sz="4400" dirty="0" err="1" smtClean="0"/>
              <a:t>It</a:t>
            </a:r>
            <a:r>
              <a:rPr lang="it-IT" sz="4400" dirty="0" smtClean="0"/>
              <a:t> </a:t>
            </a:r>
            <a:r>
              <a:rPr lang="it-IT" sz="4400" dirty="0" err="1" smtClean="0"/>
              <a:t>has</a:t>
            </a:r>
            <a:r>
              <a:rPr lang="it-IT" sz="4400" dirty="0" smtClean="0"/>
              <a:t> </a:t>
            </a:r>
            <a:r>
              <a:rPr lang="it-IT" sz="4400" dirty="0" err="1" smtClean="0"/>
              <a:t>been</a:t>
            </a:r>
            <a:r>
              <a:rPr lang="it-IT" sz="4400" dirty="0" smtClean="0"/>
              <a:t> </a:t>
            </a:r>
            <a:r>
              <a:rPr lang="it-IT" sz="4400" dirty="0" err="1" smtClean="0"/>
              <a:t>demonstrated</a:t>
            </a:r>
            <a:r>
              <a:rPr lang="it-IT" sz="4400" dirty="0" smtClean="0"/>
              <a:t> </a:t>
            </a:r>
            <a:r>
              <a:rPr lang="it-IT" sz="4400" dirty="0" err="1" smtClean="0"/>
              <a:t>tha</a:t>
            </a:r>
            <a:r>
              <a:rPr lang="it-IT" sz="4400" dirty="0" smtClean="0"/>
              <a:t> the </a:t>
            </a:r>
            <a:r>
              <a:rPr lang="it-IT" sz="4400" dirty="0" smtClean="0"/>
              <a:t>benefits </a:t>
            </a:r>
            <a:r>
              <a:rPr lang="it-IT" sz="4400" dirty="0" smtClean="0"/>
              <a:t>of </a:t>
            </a:r>
            <a:r>
              <a:rPr lang="it-IT" sz="4400" dirty="0" err="1" smtClean="0"/>
              <a:t>this</a:t>
            </a:r>
            <a:r>
              <a:rPr lang="it-IT" sz="4400" dirty="0" smtClean="0"/>
              <a:t> </a:t>
            </a:r>
            <a:r>
              <a:rPr lang="it-IT" sz="4400" dirty="0" err="1" smtClean="0"/>
              <a:t>approach</a:t>
            </a:r>
            <a:r>
              <a:rPr lang="it-IT" sz="4400" dirty="0" smtClean="0"/>
              <a:t> </a:t>
            </a:r>
            <a:r>
              <a:rPr lang="it-IT" sz="4400" dirty="0" err="1" smtClean="0"/>
              <a:t>should</a:t>
            </a:r>
            <a:r>
              <a:rPr lang="it-IT" sz="4400" dirty="0" smtClean="0"/>
              <a:t> </a:t>
            </a:r>
            <a:r>
              <a:rPr lang="it-IT" sz="4400" dirty="0" smtClean="0"/>
              <a:t>be </a:t>
            </a:r>
            <a:r>
              <a:rPr lang="it-IT" sz="4400" dirty="0" err="1" smtClean="0"/>
              <a:t>considered</a:t>
            </a:r>
            <a:r>
              <a:rPr lang="it-IT" sz="4400" dirty="0" smtClean="0"/>
              <a:t> </a:t>
            </a:r>
            <a:r>
              <a:rPr lang="it-IT" sz="4400" dirty="0" err="1" smtClean="0"/>
              <a:t>not</a:t>
            </a:r>
            <a:r>
              <a:rPr lang="it-IT" sz="4400" dirty="0" smtClean="0"/>
              <a:t>  </a:t>
            </a:r>
            <a:r>
              <a:rPr lang="it-IT" sz="4400" dirty="0" smtClean="0"/>
              <a:t>a </a:t>
            </a:r>
            <a:r>
              <a:rPr lang="it-IT" sz="4400" dirty="0" smtClean="0"/>
              <a:t>free lunch</a:t>
            </a:r>
            <a:r>
              <a:rPr lang="it-IT" sz="4400" dirty="0" smtClean="0"/>
              <a:t>. </a:t>
            </a:r>
          </a:p>
          <a:p>
            <a:r>
              <a:rPr lang="it-IT" sz="4400" dirty="0" err="1" smtClean="0"/>
              <a:t>We</a:t>
            </a:r>
            <a:r>
              <a:rPr lang="it-IT" sz="4400" dirty="0" smtClean="0"/>
              <a:t> </a:t>
            </a:r>
            <a:r>
              <a:rPr lang="it-IT" sz="4400" dirty="0" err="1" smtClean="0"/>
              <a:t>have</a:t>
            </a:r>
            <a:r>
              <a:rPr lang="it-IT" sz="4400" dirty="0" smtClean="0"/>
              <a:t> </a:t>
            </a:r>
            <a:r>
              <a:rPr lang="it-IT" sz="4400" dirty="0" err="1" smtClean="0"/>
              <a:t>infact</a:t>
            </a:r>
            <a:r>
              <a:rPr lang="it-IT" sz="4400" dirty="0" smtClean="0"/>
              <a:t> </a:t>
            </a:r>
            <a:r>
              <a:rPr lang="it-IT" sz="4400" dirty="0" err="1" smtClean="0"/>
              <a:t>seen</a:t>
            </a:r>
            <a:r>
              <a:rPr lang="it-IT" sz="4400" dirty="0" smtClean="0"/>
              <a:t> the </a:t>
            </a:r>
            <a:r>
              <a:rPr lang="it-IT" sz="4400" dirty="0" err="1" smtClean="0"/>
              <a:t>overhead</a:t>
            </a:r>
            <a:r>
              <a:rPr lang="it-IT" sz="4400" dirty="0" smtClean="0"/>
              <a:t> in </a:t>
            </a:r>
            <a:r>
              <a:rPr lang="it-IT" sz="4400" dirty="0" err="1" smtClean="0"/>
              <a:t>systems</a:t>
            </a:r>
            <a:r>
              <a:rPr lang="it-IT" sz="4400" dirty="0" smtClean="0"/>
              <a:t> management  </a:t>
            </a:r>
            <a:r>
              <a:rPr lang="it-IT" sz="4400" dirty="0"/>
              <a:t>and a more </a:t>
            </a:r>
            <a:r>
              <a:rPr lang="it-IT" sz="4400" dirty="0" err="1" smtClean="0"/>
              <a:t>complicated</a:t>
            </a:r>
            <a:r>
              <a:rPr lang="it-IT" sz="4400" dirty="0" smtClean="0"/>
              <a:t> </a:t>
            </a:r>
            <a:r>
              <a:rPr lang="it-IT" sz="4400" dirty="0" err="1" smtClean="0"/>
              <a:t>coding</a:t>
            </a:r>
            <a:r>
              <a:rPr lang="it-IT" sz="4400" dirty="0"/>
              <a:t> style (</a:t>
            </a:r>
            <a:r>
              <a:rPr lang="it-IT" sz="4400" dirty="0" err="1"/>
              <a:t>load</a:t>
            </a:r>
            <a:r>
              <a:rPr lang="it-IT" sz="4400" dirty="0"/>
              <a:t> </a:t>
            </a:r>
            <a:r>
              <a:rPr lang="it-IT" sz="4400" dirty="0" err="1"/>
              <a:t>balancing</a:t>
            </a:r>
            <a:r>
              <a:rPr lang="it-IT" sz="4400" dirty="0"/>
              <a:t> and </a:t>
            </a:r>
            <a:r>
              <a:rPr lang="it-IT" sz="4400" dirty="0" err="1" smtClean="0"/>
              <a:t>transactional</a:t>
            </a:r>
            <a:r>
              <a:rPr lang="it-IT" sz="4400" dirty="0" smtClean="0"/>
              <a:t> </a:t>
            </a:r>
            <a:r>
              <a:rPr lang="it-IT" sz="4400" dirty="0" err="1"/>
              <a:t>behaviour</a:t>
            </a:r>
            <a:r>
              <a:rPr lang="it-IT" sz="4400" dirty="0"/>
              <a:t> </a:t>
            </a:r>
            <a:r>
              <a:rPr lang="it-IT" sz="4400" dirty="0" err="1" smtClean="0"/>
              <a:t>coded</a:t>
            </a:r>
            <a:r>
              <a:rPr lang="it-IT" sz="4400" dirty="0" smtClean="0"/>
              <a:t>)</a:t>
            </a:r>
          </a:p>
          <a:p>
            <a:r>
              <a:rPr lang="it-IT" sz="4400" dirty="0"/>
              <a:t>(</a:t>
            </a:r>
            <a:r>
              <a:rPr lang="it-IT" sz="4400" strike="sngStrike" dirty="0" err="1"/>
              <a:t>it’s</a:t>
            </a:r>
            <a:r>
              <a:rPr lang="it-IT" sz="4400" strike="sngStrike" dirty="0"/>
              <a:t> </a:t>
            </a:r>
            <a:r>
              <a:rPr lang="it-IT" sz="4400" strike="sngStrike" dirty="0" err="1"/>
              <a:t>not</a:t>
            </a:r>
            <a:r>
              <a:rPr lang="it-IT" sz="4400" strike="sngStrike" dirty="0"/>
              <a:t> </a:t>
            </a:r>
            <a:r>
              <a:rPr lang="it-IT" sz="4400" strike="sngStrike" dirty="0" err="1"/>
              <a:t>often</a:t>
            </a:r>
            <a:r>
              <a:rPr lang="it-IT" sz="4400" strike="sngStrike" dirty="0"/>
              <a:t> </a:t>
            </a:r>
            <a:r>
              <a:rPr lang="it-IT" sz="4400" strike="sngStrike" dirty="0" err="1"/>
              <a:t>thata</a:t>
            </a:r>
            <a:r>
              <a:rPr lang="it-IT" sz="4400" strike="sngStrike" dirty="0"/>
              <a:t> an </a:t>
            </a:r>
            <a:r>
              <a:rPr lang="it-IT" sz="4400" strike="sngStrike" dirty="0" err="1"/>
              <a:t>architectural</a:t>
            </a:r>
            <a:r>
              <a:rPr lang="it-IT" sz="4400" strike="sngStrike" dirty="0"/>
              <a:t> </a:t>
            </a:r>
            <a:r>
              <a:rPr lang="it-IT" sz="4400" strike="sngStrike" dirty="0" err="1"/>
              <a:t>approach</a:t>
            </a:r>
            <a:r>
              <a:rPr lang="it-IT" sz="4400" strike="sngStrike" dirty="0"/>
              <a:t> can be </a:t>
            </a:r>
            <a:r>
              <a:rPr lang="it-IT" sz="4400" strike="sngStrike" dirty="0" err="1"/>
              <a:t>closely</a:t>
            </a:r>
            <a:r>
              <a:rPr lang="it-IT" sz="4400" strike="sngStrike" dirty="0"/>
              <a:t> </a:t>
            </a:r>
            <a:r>
              <a:rPr lang="it-IT" sz="4400" strike="sngStrike" dirty="0" err="1"/>
              <a:t>correlated</a:t>
            </a:r>
            <a:r>
              <a:rPr lang="it-IT" sz="4400" strike="sngStrike" dirty="0"/>
              <a:t> to an </a:t>
            </a:r>
            <a:r>
              <a:rPr lang="it-IT" sz="4400" strike="sngStrike" dirty="0" err="1"/>
              <a:t>almost</a:t>
            </a:r>
            <a:r>
              <a:rPr lang="it-IT" sz="4400" strike="sngStrike" dirty="0"/>
              <a:t> immediate </a:t>
            </a:r>
            <a:r>
              <a:rPr lang="it-IT" sz="4400" strike="sngStrike" dirty="0" err="1"/>
              <a:t>cost</a:t>
            </a:r>
            <a:r>
              <a:rPr lang="it-IT" sz="4400" strike="sngStrike" dirty="0"/>
              <a:t> </a:t>
            </a:r>
            <a:r>
              <a:rPr lang="it-IT" sz="4400" strike="sngStrike" dirty="0" err="1"/>
              <a:t>saving</a:t>
            </a:r>
            <a:endParaRPr lang="it-IT" sz="4400" dirty="0" smtClean="0"/>
          </a:p>
          <a:p>
            <a:pPr lvl="1"/>
            <a:endParaRPr lang="it-IT" sz="4400" dirty="0"/>
          </a:p>
          <a:p>
            <a:endParaRPr lang="it-IT" sz="4400"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Scratching</a:t>
            </a:r>
            <a:r>
              <a:rPr lang="it-IT" sz="4400" dirty="0" smtClean="0"/>
              <a:t> </a:t>
            </a:r>
            <a:r>
              <a:rPr lang="it-IT" sz="4400" dirty="0" smtClean="0"/>
              <a:t>the bare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t>
            </a:r>
            <a:r>
              <a:rPr lang="it-IT" sz="4400" dirty="0" smtClean="0"/>
              <a:t>and </a:t>
            </a:r>
            <a:r>
              <a:rPr lang="it-IT" sz="4400" dirty="0" err="1" smtClean="0"/>
              <a:t>space</a:t>
            </a:r>
            <a:r>
              <a:rPr lang="it-IT" sz="4400" dirty="0" smtClean="0"/>
              <a:t> to </a:t>
            </a:r>
            <a:r>
              <a:rPr lang="it-IT" sz="4400" dirty="0" smtClean="0"/>
              <a:t>deal with.</a:t>
            </a:r>
          </a:p>
          <a:p>
            <a:r>
              <a:rPr lang="it-IT" sz="4400" dirty="0" smtClean="0"/>
              <a:t>To </a:t>
            </a:r>
            <a:r>
              <a:rPr lang="it-IT" sz="4400" dirty="0" smtClean="0"/>
              <a:t>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a:t>
            </a:r>
            <a:r>
              <a:rPr lang="it-IT" sz="4400" dirty="0" smtClean="0"/>
              <a:t>the </a:t>
            </a:r>
            <a:r>
              <a:rPr lang="it-IT" sz="4400" dirty="0" err="1" smtClean="0"/>
              <a:t>following</a:t>
            </a:r>
            <a:r>
              <a:rPr lang="it-IT" sz="4400" dirty="0" smtClean="0"/>
              <a:t> </a:t>
            </a:r>
            <a:r>
              <a:rPr lang="it-IT" sz="4400" dirty="0" err="1" smtClean="0"/>
              <a:t>arguments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smtClean="0"/>
              <a:t>, </a:t>
            </a:r>
            <a:r>
              <a:rPr lang="it-IT" sz="4400" dirty="0" err="1" smtClean="0"/>
              <a:t>enabling</a:t>
            </a:r>
            <a:r>
              <a:rPr lang="it-IT" sz="4400" dirty="0" smtClean="0"/>
              <a:t> </a:t>
            </a:r>
            <a:r>
              <a:rPr lang="it-IT" sz="4400" dirty="0" err="1" smtClean="0"/>
              <a:t>besides</a:t>
            </a:r>
            <a:r>
              <a:rPr lang="it-IT" sz="4400" dirty="0" smtClean="0"/>
              <a:t> </a:t>
            </a:r>
            <a:r>
              <a:rPr lang="it-IT" sz="4400" dirty="0" err="1" smtClean="0"/>
              <a:t>dynamic</a:t>
            </a:r>
            <a:r>
              <a:rPr lang="it-IT" sz="4400" dirty="0" smtClean="0"/>
              <a:t> </a:t>
            </a:r>
            <a:r>
              <a:rPr lang="it-IT" sz="4400" dirty="0" err="1" smtClean="0"/>
              <a:t>refresh</a:t>
            </a:r>
            <a:r>
              <a:rPr lang="it-IT" sz="4400" dirty="0" smtClean="0"/>
              <a:t> of </a:t>
            </a:r>
            <a:r>
              <a:rPr lang="it-IT" sz="4400" dirty="0" err="1" smtClean="0"/>
              <a:t>this</a:t>
            </a:r>
            <a:r>
              <a:rPr lang="it-IT" sz="4400" dirty="0" smtClean="0"/>
              <a:t>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a:t>
            </a:r>
            <a:endParaRPr lang="it-IT" sz="4400" dirty="0" smtClean="0"/>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t>
            </a:r>
            <a:r>
              <a:rPr lang="it-IT" sz="4400" b="1" dirty="0" smtClean="0"/>
              <a:t>and </a:t>
            </a:r>
            <a:r>
              <a:rPr lang="it-IT" sz="4400" b="1" dirty="0" err="1" smtClean="0"/>
              <a:t>filtering</a:t>
            </a:r>
            <a:r>
              <a:rPr lang="it-IT" sz="4400" b="1" dirty="0" smtClean="0"/>
              <a:t> with </a:t>
            </a:r>
            <a:r>
              <a:rPr lang="it-IT" sz="4400" b="1" dirty="0" err="1" smtClean="0"/>
              <a:t>Zuul</a:t>
            </a:r>
            <a:endParaRPr lang="it-IT" sz="4400" b="1" dirty="0" smtClean="0"/>
          </a:p>
          <a:p>
            <a:endParaRPr lang="it-IT" sz="4400"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a:t>
            </a:r>
            <a:r>
              <a:rPr lang="en-US" sz="2800" dirty="0" err="1" smtClean="0"/>
              <a:t>develpment</a:t>
            </a:r>
            <a:r>
              <a:rPr lang="en-US" sz="2800" dirty="0" smtClean="0"/>
              <a:t> of </a:t>
            </a:r>
            <a:r>
              <a:rPr lang="en-US" sz="2800" dirty="0"/>
              <a:t>hypermedia-based </a:t>
            </a:r>
            <a:r>
              <a:rPr lang="en-US" sz="2800" dirty="0" err="1"/>
              <a:t>RESTful</a:t>
            </a:r>
            <a:r>
              <a:rPr lang="en-US" sz="2800" dirty="0"/>
              <a:t> front end web services on top of Spring Data repositories.</a:t>
            </a:r>
          </a:p>
          <a:p>
            <a:pPr eaLnBrk="1" fontAlgn="t" hangingPunct="1"/>
            <a:r>
              <a:rPr lang="en-US" sz="2800" strike="sngStrike" dirty="0" smtClean="0"/>
              <a:t>with </a:t>
            </a:r>
            <a:r>
              <a:rPr lang="en-US" sz="2800" strike="sngStrike" dirty="0"/>
              <a:t>little effort </a:t>
            </a:r>
            <a:r>
              <a:rPr lang="en-US" sz="2800" strike="sngStrike" dirty="0" smtClean="0"/>
              <a:t> (business logic for exposing Rest </a:t>
            </a:r>
            <a:r>
              <a:rPr lang="en-US" sz="2800" strike="sngStrike" dirty="0" err="1" smtClean="0"/>
              <a:t>Api</a:t>
            </a:r>
            <a:r>
              <a:rPr lang="en-US" sz="2800" strike="sngStrike" dirty="0" smtClean="0"/>
              <a:t> ) - With </a:t>
            </a:r>
            <a:r>
              <a:rPr lang="en-US" sz="2800" strike="sngStrike" dirty="0" err="1" smtClean="0"/>
              <a:t>thi</a:t>
            </a:r>
            <a:r>
              <a:rPr lang="en-US" sz="2800" strike="sngStrike" dirty="0" smtClean="0"/>
              <a:t> framework  it is possible to expose  JPA </a:t>
            </a:r>
            <a:r>
              <a:rPr lang="en-US" sz="2800" strike="sngStrike" dirty="0"/>
              <a:t>repositories with </a:t>
            </a:r>
            <a:r>
              <a:rPr lang="en-US" sz="2800" strike="sngStrike" dirty="0" smtClean="0"/>
              <a:t>a</a:t>
            </a:r>
          </a:p>
          <a:p>
            <a:r>
              <a:rPr lang="en-US" sz="2800" strike="sngStrike" dirty="0" smtClean="0"/>
              <a:t>Spring </a:t>
            </a:r>
            <a:r>
              <a:rPr lang="en-US" sz="2800" strike="sngStrike" dirty="0"/>
              <a:t>Data REST builds on top of Spring Data repositories, analyzes your application’s domain model and exposes hypermedia-driven HTTP resources for aggregates contained in the model.</a:t>
            </a:r>
          </a:p>
          <a:p>
            <a:r>
              <a:rPr lang="en-US" sz="2800" dirty="0"/>
              <a:t>Features</a:t>
            </a:r>
          </a:p>
          <a:p>
            <a:pPr lvl="1"/>
            <a:r>
              <a:rPr lang="en-US" sz="2800" strike="sngStrike" dirty="0"/>
              <a:t>Exposes a discoverable REST API for your domain model using HAL as media type.</a:t>
            </a:r>
          </a:p>
          <a:p>
            <a:pPr lvl="1"/>
            <a:r>
              <a:rPr lang="en-US" sz="2800" dirty="0"/>
              <a:t>Exposes collection, item and association resources representing your model.</a:t>
            </a:r>
          </a:p>
          <a:p>
            <a:pPr lvl="1"/>
            <a:r>
              <a:rPr lang="en-US" sz="2800" dirty="0"/>
              <a:t>Supports pagination via navigational </a:t>
            </a:r>
            <a:r>
              <a:rPr lang="en-US" sz="2800" dirty="0" smtClean="0"/>
              <a:t>links</a:t>
            </a:r>
            <a:endParaRPr lang="en-US" sz="2800" dirty="0"/>
          </a:p>
          <a:p>
            <a:pPr lvl="1"/>
            <a:r>
              <a:rPr lang="en-US" sz="2800" dirty="0"/>
              <a:t>Allows to dynamically filter collection resources.</a:t>
            </a:r>
          </a:p>
          <a:p>
            <a:pPr lvl="1"/>
            <a:r>
              <a:rPr lang="en-US" sz="2800" dirty="0"/>
              <a:t>Exposes dedicated search resources for query methods defined in your repositories.</a:t>
            </a:r>
          </a:p>
          <a:p>
            <a:pPr lvl="1"/>
            <a:r>
              <a:rPr lang="en-US" sz="2800" dirty="0"/>
              <a:t>Allows to hook into the handling of REST requests by handling Spring </a:t>
            </a:r>
            <a:r>
              <a:rPr lang="en-US" sz="2800" dirty="0" err="1"/>
              <a:t>ApplicationEvents</a:t>
            </a:r>
            <a:r>
              <a:rPr lang="en-US" sz="2800" dirty="0"/>
              <a:t>.</a:t>
            </a:r>
          </a:p>
          <a:p>
            <a:pPr lvl="1"/>
            <a:r>
              <a:rPr lang="en-US" sz="2800" dirty="0"/>
              <a:t>Exposes metadata about the model discovered as ALPS and JSON Schema.</a:t>
            </a:r>
          </a:p>
          <a:p>
            <a:pPr lvl="1"/>
            <a:r>
              <a:rPr lang="en-US" sz="2800" dirty="0"/>
              <a:t>Allows to define client specific representations through projections.</a:t>
            </a:r>
          </a:p>
          <a:p>
            <a:pPr lvl="1"/>
            <a:r>
              <a:rPr lang="en-US" sz="2800" strike="sngStrike" dirty="0"/>
              <a:t>Ships a customized variant of the HAL Browser to leverage the exposed metadata.</a:t>
            </a:r>
          </a:p>
          <a:p>
            <a:pPr lvl="1"/>
            <a:r>
              <a:rPr lang="en-US" sz="2800" strike="sngStrike" dirty="0"/>
              <a:t>Currently supports JPA, </a:t>
            </a:r>
            <a:r>
              <a:rPr lang="en-US" sz="2800" strike="sngStrike" dirty="0" err="1"/>
              <a:t>MongoDB</a:t>
            </a:r>
            <a:r>
              <a:rPr lang="en-US" sz="2800" strike="sngStrike" dirty="0"/>
              <a:t>, Neo4j, </a:t>
            </a:r>
            <a:r>
              <a:rPr lang="en-US" sz="2800" strike="sngStrike" dirty="0" err="1"/>
              <a:t>Solr</a:t>
            </a:r>
            <a:r>
              <a:rPr lang="en-US" sz="2800" strike="sngStrike" dirty="0"/>
              <a:t>, Cassandra, </a:t>
            </a:r>
            <a:r>
              <a:rPr lang="en-US" sz="2800" strike="sngStrike" dirty="0" err="1"/>
              <a:t>Gemfire</a:t>
            </a:r>
            <a:r>
              <a:rPr lang="en-US" sz="2800" strike="sngStrike" dirty="0"/>
              <a:t>.</a:t>
            </a:r>
          </a:p>
          <a:p>
            <a:pPr lvl="1"/>
            <a:r>
              <a:rPr lang="en-US" sz="2800" strike="sngStrike"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1400" dirty="0" smtClean="0"/>
              <a:t>The </a:t>
            </a:r>
            <a:r>
              <a:rPr lang="it-IT" sz="1400" dirty="0"/>
              <a:t>Spring Data </a:t>
            </a:r>
            <a:r>
              <a:rPr lang="it-IT" sz="1400" dirty="0" err="1"/>
              <a:t>MongoDB</a:t>
            </a:r>
            <a:r>
              <a:rPr lang="it-IT" sz="1400" dirty="0"/>
              <a:t> </a:t>
            </a:r>
            <a:r>
              <a:rPr lang="it-IT" sz="1400" dirty="0" err="1"/>
              <a:t>project</a:t>
            </a:r>
            <a:r>
              <a:rPr lang="it-IT" sz="1400" dirty="0"/>
              <a:t> </a:t>
            </a:r>
            <a:r>
              <a:rPr lang="it-IT" sz="1400" dirty="0" err="1"/>
              <a:t>provides</a:t>
            </a:r>
            <a:r>
              <a:rPr lang="it-IT" sz="1400" dirty="0"/>
              <a:t> </a:t>
            </a:r>
            <a:r>
              <a:rPr lang="it-IT" sz="1400" dirty="0" err="1"/>
              <a:t>integration</a:t>
            </a:r>
            <a:r>
              <a:rPr lang="it-IT" sz="1400" dirty="0"/>
              <a:t> with the </a:t>
            </a:r>
            <a:r>
              <a:rPr lang="it-IT" sz="1400" dirty="0" err="1"/>
              <a:t>MongoDB</a:t>
            </a:r>
            <a:r>
              <a:rPr lang="it-IT" sz="1400" dirty="0"/>
              <a:t> </a:t>
            </a:r>
            <a:r>
              <a:rPr lang="it-IT" sz="1400" dirty="0" err="1"/>
              <a:t>document</a:t>
            </a:r>
            <a:r>
              <a:rPr lang="it-IT" sz="1400" dirty="0"/>
              <a:t> database. </a:t>
            </a:r>
            <a:endParaRPr lang="it-IT" sz="1400" dirty="0" smtClean="0"/>
          </a:p>
          <a:p>
            <a:r>
              <a:rPr lang="it-IT" sz="1400" dirty="0" smtClean="0"/>
              <a:t>POJO </a:t>
            </a:r>
            <a:r>
              <a:rPr lang="it-IT" sz="1400" dirty="0" err="1"/>
              <a:t>centric</a:t>
            </a:r>
            <a:r>
              <a:rPr lang="it-IT" sz="1400" dirty="0"/>
              <a:t> model for </a:t>
            </a:r>
            <a:r>
              <a:rPr lang="it-IT" sz="1400" dirty="0" err="1"/>
              <a:t>interacting</a:t>
            </a:r>
            <a:r>
              <a:rPr lang="it-IT" sz="1400" dirty="0"/>
              <a:t> with a </a:t>
            </a:r>
            <a:r>
              <a:rPr lang="it-IT" sz="1400" dirty="0" err="1"/>
              <a:t>MongoDB</a:t>
            </a:r>
            <a:r>
              <a:rPr lang="it-IT" sz="1400" dirty="0"/>
              <a:t> </a:t>
            </a:r>
            <a:r>
              <a:rPr lang="it-IT" sz="1400" dirty="0" err="1"/>
              <a:t>DBCollection</a:t>
            </a:r>
            <a:r>
              <a:rPr lang="it-IT" sz="1400" dirty="0"/>
              <a:t> and </a:t>
            </a:r>
          </a:p>
          <a:p>
            <a:r>
              <a:rPr lang="it-IT" sz="1400" dirty="0" err="1" smtClean="0"/>
              <a:t>easily</a:t>
            </a:r>
            <a:r>
              <a:rPr lang="it-IT" sz="1400" dirty="0" smtClean="0"/>
              <a:t> </a:t>
            </a:r>
            <a:r>
              <a:rPr lang="it-IT" sz="1400" dirty="0" err="1"/>
              <a:t>writing</a:t>
            </a:r>
            <a:r>
              <a:rPr lang="it-IT" sz="1400" dirty="0"/>
              <a:t> a Repository style data </a:t>
            </a:r>
            <a:r>
              <a:rPr lang="it-IT" sz="1400" dirty="0" err="1"/>
              <a:t>access</a:t>
            </a:r>
            <a:r>
              <a:rPr lang="it-IT" sz="1400" dirty="0"/>
              <a:t> </a:t>
            </a:r>
            <a:r>
              <a:rPr lang="it-IT" sz="1400" dirty="0" err="1"/>
              <a:t>layer</a:t>
            </a:r>
            <a:r>
              <a:rPr lang="it-IT" sz="1400" dirty="0"/>
              <a:t>.</a:t>
            </a:r>
          </a:p>
          <a:p>
            <a:r>
              <a:rPr lang="it-IT" sz="1400" dirty="0" err="1" smtClean="0"/>
              <a:t>Features</a:t>
            </a:r>
            <a:endParaRPr lang="it-IT" sz="1400" dirty="0" smtClean="0"/>
          </a:p>
          <a:p>
            <a:pPr marL="0" indent="0">
              <a:buNone/>
            </a:pPr>
            <a:r>
              <a:rPr lang="it-IT" sz="1400" dirty="0" smtClean="0"/>
              <a:t>Spring </a:t>
            </a:r>
            <a:r>
              <a:rPr lang="it-IT" sz="1400" dirty="0"/>
              <a:t>configuration </a:t>
            </a:r>
            <a:r>
              <a:rPr lang="it-IT" sz="1400" dirty="0" err="1"/>
              <a:t>support</a:t>
            </a:r>
            <a:r>
              <a:rPr lang="it-IT" sz="1400" dirty="0"/>
              <a:t> </a:t>
            </a:r>
            <a:r>
              <a:rPr lang="it-IT" sz="1400" dirty="0" err="1"/>
              <a:t>using</a:t>
            </a:r>
            <a:r>
              <a:rPr lang="it-IT" sz="1400" dirty="0"/>
              <a:t> Java </a:t>
            </a:r>
            <a:r>
              <a:rPr lang="it-IT" sz="1400" dirty="0" err="1"/>
              <a:t>based</a:t>
            </a:r>
            <a:r>
              <a:rPr lang="it-IT" sz="1400" dirty="0"/>
              <a:t> @Configuration </a:t>
            </a:r>
            <a:r>
              <a:rPr lang="it-IT" sz="1400" dirty="0" err="1"/>
              <a:t>classes</a:t>
            </a:r>
            <a:r>
              <a:rPr lang="it-IT" sz="1400" dirty="0"/>
              <a:t> or an XML </a:t>
            </a:r>
            <a:r>
              <a:rPr lang="it-IT" sz="1400" dirty="0" err="1"/>
              <a:t>namespace</a:t>
            </a:r>
            <a:r>
              <a:rPr lang="it-IT" sz="1400" dirty="0"/>
              <a:t> for a </a:t>
            </a:r>
            <a:r>
              <a:rPr lang="it-IT" sz="1400" dirty="0" err="1"/>
              <a:t>Mongo</a:t>
            </a:r>
            <a:r>
              <a:rPr lang="it-IT" sz="1400" dirty="0"/>
              <a:t> driver </a:t>
            </a:r>
            <a:r>
              <a:rPr lang="it-IT" sz="1400" dirty="0" err="1"/>
              <a:t>instance</a:t>
            </a:r>
            <a:r>
              <a:rPr lang="it-IT" sz="1400" dirty="0"/>
              <a:t> and replica sets.</a:t>
            </a:r>
          </a:p>
          <a:p>
            <a:pPr marL="0" indent="0">
              <a:buNone/>
            </a:pPr>
            <a:r>
              <a:rPr lang="it-IT" sz="1400" dirty="0" err="1"/>
              <a:t>MongoTemplate</a:t>
            </a:r>
            <a:r>
              <a:rPr lang="it-IT" sz="1400" dirty="0"/>
              <a:t> </a:t>
            </a:r>
            <a:r>
              <a:rPr lang="it-IT" sz="1400" dirty="0" err="1"/>
              <a:t>helper</a:t>
            </a:r>
            <a:r>
              <a:rPr lang="it-IT" sz="1400" dirty="0"/>
              <a:t> </a:t>
            </a:r>
            <a:r>
              <a:rPr lang="it-IT" sz="1400" dirty="0" err="1"/>
              <a:t>class</a:t>
            </a:r>
            <a:r>
              <a:rPr lang="it-IT" sz="1400" dirty="0"/>
              <a:t> </a:t>
            </a:r>
            <a:r>
              <a:rPr lang="it-IT" sz="1400" dirty="0" err="1"/>
              <a:t>that</a:t>
            </a:r>
            <a:r>
              <a:rPr lang="it-IT" sz="1400" dirty="0"/>
              <a:t> </a:t>
            </a:r>
            <a:r>
              <a:rPr lang="it-IT" sz="1400" dirty="0" err="1"/>
              <a:t>increases</a:t>
            </a:r>
            <a:r>
              <a:rPr lang="it-IT" sz="1400" dirty="0"/>
              <a:t> </a:t>
            </a:r>
            <a:r>
              <a:rPr lang="it-IT" sz="1400" dirty="0" err="1"/>
              <a:t>productivity</a:t>
            </a:r>
            <a:r>
              <a:rPr lang="it-IT" sz="1400" dirty="0"/>
              <a:t> </a:t>
            </a:r>
            <a:r>
              <a:rPr lang="it-IT" sz="1400" dirty="0" err="1"/>
              <a:t>performing</a:t>
            </a:r>
            <a:r>
              <a:rPr lang="it-IT" sz="1400" dirty="0"/>
              <a:t> common </a:t>
            </a:r>
            <a:r>
              <a:rPr lang="it-IT" sz="1400" dirty="0" err="1"/>
              <a:t>Mongo</a:t>
            </a:r>
            <a:r>
              <a:rPr lang="it-IT" sz="1400" dirty="0"/>
              <a:t> </a:t>
            </a:r>
            <a:r>
              <a:rPr lang="it-IT" sz="1400" dirty="0" err="1"/>
              <a:t>operations</a:t>
            </a:r>
            <a:r>
              <a:rPr lang="it-IT" sz="1400" dirty="0"/>
              <a:t>. </a:t>
            </a:r>
            <a:r>
              <a:rPr lang="it-IT" sz="1400" dirty="0" err="1"/>
              <a:t>Includes</a:t>
            </a:r>
            <a:r>
              <a:rPr lang="it-IT" sz="1400" dirty="0"/>
              <a:t> </a:t>
            </a:r>
            <a:r>
              <a:rPr lang="it-IT" sz="1400" dirty="0" err="1"/>
              <a:t>integrated</a:t>
            </a:r>
            <a:r>
              <a:rPr lang="it-IT" sz="1400" dirty="0"/>
              <a:t> </a:t>
            </a:r>
            <a:r>
              <a:rPr lang="it-IT" sz="1400" dirty="0" err="1"/>
              <a:t>object</a:t>
            </a:r>
            <a:r>
              <a:rPr lang="it-IT" sz="1400" dirty="0"/>
              <a:t> </a:t>
            </a:r>
            <a:r>
              <a:rPr lang="it-IT" sz="1400" dirty="0" err="1"/>
              <a:t>mapping</a:t>
            </a:r>
            <a:r>
              <a:rPr lang="it-IT" sz="1400" dirty="0"/>
              <a:t> </a:t>
            </a:r>
            <a:r>
              <a:rPr lang="it-IT" sz="1400" dirty="0" err="1"/>
              <a:t>between</a:t>
            </a:r>
            <a:r>
              <a:rPr lang="it-IT" sz="1400" dirty="0"/>
              <a:t> </a:t>
            </a:r>
            <a:r>
              <a:rPr lang="it-IT" sz="1400" dirty="0" err="1"/>
              <a:t>documents</a:t>
            </a:r>
            <a:r>
              <a:rPr lang="it-IT" sz="1400" dirty="0"/>
              <a:t> and </a:t>
            </a:r>
            <a:r>
              <a:rPr lang="it-IT" sz="1400" dirty="0" err="1"/>
              <a:t>POJOs</a:t>
            </a:r>
            <a:r>
              <a:rPr lang="it-IT" sz="1400" dirty="0"/>
              <a:t>.</a:t>
            </a:r>
          </a:p>
          <a:p>
            <a:pPr marL="0" indent="0">
              <a:buNone/>
            </a:pPr>
            <a:r>
              <a:rPr lang="it-IT" sz="1400" dirty="0" err="1"/>
              <a:t>Exception</a:t>
            </a:r>
            <a:r>
              <a:rPr lang="it-IT" sz="1400" dirty="0"/>
              <a:t> </a:t>
            </a:r>
            <a:r>
              <a:rPr lang="it-IT" sz="1400" dirty="0" err="1"/>
              <a:t>translation</a:t>
            </a:r>
            <a:r>
              <a:rPr lang="it-IT" sz="1400" dirty="0"/>
              <a:t> </a:t>
            </a:r>
            <a:r>
              <a:rPr lang="it-IT" sz="1400" dirty="0" err="1"/>
              <a:t>into</a:t>
            </a:r>
            <a:r>
              <a:rPr lang="it-IT" sz="1400" dirty="0"/>
              <a:t> </a:t>
            </a:r>
            <a:r>
              <a:rPr lang="it-IT" sz="1400" dirty="0" err="1"/>
              <a:t>Spring’s</a:t>
            </a:r>
            <a:r>
              <a:rPr lang="it-IT" sz="1400" dirty="0"/>
              <a:t> </a:t>
            </a:r>
            <a:r>
              <a:rPr lang="it-IT" sz="1400" dirty="0" err="1"/>
              <a:t>portable</a:t>
            </a:r>
            <a:r>
              <a:rPr lang="it-IT" sz="1400" dirty="0"/>
              <a:t> Data Access </a:t>
            </a:r>
            <a:r>
              <a:rPr lang="it-IT" sz="1400" dirty="0" err="1"/>
              <a:t>Exception</a:t>
            </a:r>
            <a:r>
              <a:rPr lang="it-IT" sz="1400" dirty="0"/>
              <a:t> </a:t>
            </a:r>
            <a:r>
              <a:rPr lang="it-IT" sz="1400" dirty="0" err="1"/>
              <a:t>hierarchy</a:t>
            </a:r>
            <a:endParaRPr lang="it-IT" sz="1400" dirty="0"/>
          </a:p>
          <a:p>
            <a:pPr marL="0" indent="0">
              <a:buNone/>
            </a:pPr>
            <a:r>
              <a:rPr lang="it-IT" sz="1400" dirty="0" err="1"/>
              <a:t>Feature</a:t>
            </a:r>
            <a:r>
              <a:rPr lang="it-IT" sz="1400" dirty="0"/>
              <a:t> </a:t>
            </a:r>
            <a:r>
              <a:rPr lang="it-IT" sz="1400" dirty="0" err="1"/>
              <a:t>Rich</a:t>
            </a:r>
            <a:r>
              <a:rPr lang="it-IT" sz="1400" dirty="0"/>
              <a:t> Object </a:t>
            </a:r>
            <a:r>
              <a:rPr lang="it-IT" sz="1400" dirty="0" err="1"/>
              <a:t>Mapping</a:t>
            </a:r>
            <a:r>
              <a:rPr lang="it-IT" sz="1400" dirty="0"/>
              <a:t> </a:t>
            </a:r>
            <a:r>
              <a:rPr lang="it-IT" sz="1400" dirty="0" err="1"/>
              <a:t>integrated</a:t>
            </a:r>
            <a:r>
              <a:rPr lang="it-IT" sz="1400" dirty="0"/>
              <a:t> with </a:t>
            </a:r>
            <a:r>
              <a:rPr lang="it-IT" sz="1400" dirty="0" err="1"/>
              <a:t>Spring’s</a:t>
            </a:r>
            <a:r>
              <a:rPr lang="it-IT" sz="1400" dirty="0"/>
              <a:t> Conversion Service</a:t>
            </a:r>
          </a:p>
          <a:p>
            <a:pPr marL="0" indent="0">
              <a:buNone/>
            </a:pPr>
            <a:r>
              <a:rPr lang="it-IT" sz="1400" dirty="0" err="1"/>
              <a:t>Annotation</a:t>
            </a:r>
            <a:r>
              <a:rPr lang="it-IT" sz="1400" dirty="0"/>
              <a:t> </a:t>
            </a:r>
            <a:r>
              <a:rPr lang="it-IT" sz="1400" dirty="0" err="1"/>
              <a:t>based</a:t>
            </a:r>
            <a:r>
              <a:rPr lang="it-IT" sz="1400" dirty="0"/>
              <a:t> </a:t>
            </a:r>
            <a:r>
              <a:rPr lang="it-IT" sz="1400" dirty="0" err="1"/>
              <a:t>mapping</a:t>
            </a:r>
            <a:r>
              <a:rPr lang="it-IT" sz="1400" dirty="0"/>
              <a:t> </a:t>
            </a:r>
            <a:r>
              <a:rPr lang="it-IT" sz="1400" dirty="0" err="1"/>
              <a:t>metadata</a:t>
            </a:r>
            <a:r>
              <a:rPr lang="it-IT" sz="1400" dirty="0"/>
              <a:t> </a:t>
            </a:r>
            <a:r>
              <a:rPr lang="it-IT" sz="1400" dirty="0" err="1"/>
              <a:t>but</a:t>
            </a:r>
            <a:r>
              <a:rPr lang="it-IT" sz="1400" dirty="0"/>
              <a:t> </a:t>
            </a:r>
            <a:r>
              <a:rPr lang="it-IT" sz="1400" dirty="0" err="1"/>
              <a:t>extensible</a:t>
            </a:r>
            <a:r>
              <a:rPr lang="it-IT" sz="1400" dirty="0"/>
              <a:t> to </a:t>
            </a:r>
            <a:r>
              <a:rPr lang="it-IT" sz="1400" dirty="0" err="1"/>
              <a:t>support</a:t>
            </a:r>
            <a:r>
              <a:rPr lang="it-IT" sz="1400" dirty="0"/>
              <a:t> </a:t>
            </a:r>
            <a:r>
              <a:rPr lang="it-IT" sz="1400" dirty="0" err="1"/>
              <a:t>other</a:t>
            </a:r>
            <a:r>
              <a:rPr lang="it-IT" sz="1400" dirty="0"/>
              <a:t> </a:t>
            </a:r>
            <a:r>
              <a:rPr lang="it-IT" sz="1400" dirty="0" err="1"/>
              <a:t>metadata</a:t>
            </a:r>
            <a:r>
              <a:rPr lang="it-IT" sz="1400" dirty="0"/>
              <a:t> formats</a:t>
            </a:r>
          </a:p>
          <a:p>
            <a:pPr marL="0" indent="0">
              <a:buNone/>
            </a:pPr>
            <a:r>
              <a:rPr lang="it-IT" sz="1400" dirty="0" err="1"/>
              <a:t>Persistence</a:t>
            </a:r>
            <a:r>
              <a:rPr lang="it-IT" sz="1400" dirty="0"/>
              <a:t> and </a:t>
            </a:r>
            <a:r>
              <a:rPr lang="it-IT" sz="1400" dirty="0" err="1"/>
              <a:t>mapping</a:t>
            </a:r>
            <a:r>
              <a:rPr lang="it-IT" sz="1400" dirty="0"/>
              <a:t> </a:t>
            </a:r>
            <a:r>
              <a:rPr lang="it-IT" sz="1400" dirty="0" err="1"/>
              <a:t>lifecycle</a:t>
            </a:r>
            <a:r>
              <a:rPr lang="it-IT" sz="1400" dirty="0"/>
              <a:t> </a:t>
            </a:r>
            <a:r>
              <a:rPr lang="it-IT" sz="1400" dirty="0" err="1"/>
              <a:t>events</a:t>
            </a:r>
            <a:endParaRPr lang="it-IT" sz="1400" dirty="0"/>
          </a:p>
          <a:p>
            <a:pPr marL="0" indent="0">
              <a:buNone/>
            </a:pPr>
            <a:r>
              <a:rPr lang="it-IT" sz="1400" dirty="0" err="1"/>
              <a:t>Low-level</a:t>
            </a:r>
            <a:r>
              <a:rPr lang="it-IT" sz="1400" dirty="0"/>
              <a:t> </a:t>
            </a:r>
            <a:r>
              <a:rPr lang="it-IT" sz="1400" dirty="0" err="1"/>
              <a:t>mapping</a:t>
            </a:r>
            <a:r>
              <a:rPr lang="it-IT" sz="1400" dirty="0"/>
              <a:t> </a:t>
            </a:r>
            <a:r>
              <a:rPr lang="it-IT" sz="1400" dirty="0" err="1"/>
              <a:t>using</a:t>
            </a:r>
            <a:r>
              <a:rPr lang="it-IT" sz="1400" dirty="0"/>
              <a:t> </a:t>
            </a:r>
            <a:r>
              <a:rPr lang="it-IT" sz="1400" dirty="0" err="1"/>
              <a:t>MongoReader</a:t>
            </a:r>
            <a:r>
              <a:rPr lang="it-IT" sz="1400" dirty="0"/>
              <a:t>/</a:t>
            </a:r>
            <a:r>
              <a:rPr lang="it-IT" sz="1400" dirty="0" err="1"/>
              <a:t>MongoWriter</a:t>
            </a:r>
            <a:r>
              <a:rPr lang="it-IT" sz="1400" dirty="0"/>
              <a:t> </a:t>
            </a:r>
            <a:r>
              <a:rPr lang="it-IT" sz="1400" dirty="0" err="1"/>
              <a:t>abstractions</a:t>
            </a:r>
            <a:endParaRPr lang="it-IT" sz="1400" dirty="0"/>
          </a:p>
          <a:p>
            <a:pPr marL="0" indent="0">
              <a:buNone/>
            </a:pPr>
            <a:r>
              <a:rPr lang="it-IT" sz="1400" dirty="0"/>
              <a:t>Java </a:t>
            </a:r>
            <a:r>
              <a:rPr lang="it-IT" sz="1400" dirty="0" err="1"/>
              <a:t>based</a:t>
            </a:r>
            <a:r>
              <a:rPr lang="it-IT" sz="1400" dirty="0"/>
              <a:t> Query, </a:t>
            </a:r>
            <a:r>
              <a:rPr lang="it-IT" sz="1400" dirty="0" err="1"/>
              <a:t>Criteria</a:t>
            </a:r>
            <a:r>
              <a:rPr lang="it-IT" sz="1400" dirty="0"/>
              <a:t>, and Update </a:t>
            </a:r>
            <a:r>
              <a:rPr lang="it-IT" sz="1400" dirty="0" err="1"/>
              <a:t>DSLs</a:t>
            </a:r>
            <a:endParaRPr lang="it-IT" sz="1400" dirty="0"/>
          </a:p>
          <a:p>
            <a:pPr marL="0" indent="0">
              <a:buNone/>
            </a:pPr>
            <a:r>
              <a:rPr lang="it-IT" sz="1400" dirty="0" err="1"/>
              <a:t>Automatic</a:t>
            </a:r>
            <a:r>
              <a:rPr lang="it-IT" sz="1400" dirty="0"/>
              <a:t> </a:t>
            </a:r>
            <a:r>
              <a:rPr lang="it-IT" sz="1400" dirty="0" err="1"/>
              <a:t>implementation</a:t>
            </a:r>
            <a:r>
              <a:rPr lang="it-IT" sz="1400" dirty="0"/>
              <a:t> of </a:t>
            </a:r>
            <a:r>
              <a:rPr lang="it-IT" sz="1400" dirty="0" err="1"/>
              <a:t>Repository</a:t>
            </a:r>
            <a:r>
              <a:rPr lang="it-IT" sz="1400" dirty="0"/>
              <a:t> </a:t>
            </a:r>
            <a:r>
              <a:rPr lang="it-IT" sz="1400" dirty="0" err="1"/>
              <a:t>interfaces</a:t>
            </a:r>
            <a:r>
              <a:rPr lang="it-IT" sz="1400" dirty="0"/>
              <a:t> </a:t>
            </a:r>
            <a:r>
              <a:rPr lang="it-IT" sz="1400" dirty="0" err="1"/>
              <a:t>including</a:t>
            </a:r>
            <a:r>
              <a:rPr lang="it-IT" sz="1400" dirty="0"/>
              <a:t> </a:t>
            </a:r>
            <a:r>
              <a:rPr lang="it-IT" sz="1400" dirty="0" err="1"/>
              <a:t>support</a:t>
            </a:r>
            <a:r>
              <a:rPr lang="it-IT" sz="1400" dirty="0"/>
              <a:t> for custom </a:t>
            </a:r>
            <a:r>
              <a:rPr lang="it-IT" sz="1400" dirty="0" err="1"/>
              <a:t>finder</a:t>
            </a:r>
            <a:r>
              <a:rPr lang="it-IT" sz="1400" dirty="0"/>
              <a:t> </a:t>
            </a:r>
            <a:r>
              <a:rPr lang="it-IT" sz="1400" dirty="0" err="1"/>
              <a:t>methods</a:t>
            </a:r>
            <a:r>
              <a:rPr lang="it-IT" sz="1400" dirty="0"/>
              <a:t>.</a:t>
            </a:r>
          </a:p>
          <a:p>
            <a:pPr marL="0" indent="0">
              <a:buNone/>
            </a:pPr>
            <a:r>
              <a:rPr lang="it-IT" sz="1400" dirty="0" err="1"/>
              <a:t>QueryDSL</a:t>
            </a:r>
            <a:r>
              <a:rPr lang="it-IT" sz="1400" dirty="0"/>
              <a:t> </a:t>
            </a:r>
            <a:r>
              <a:rPr lang="it-IT" sz="1400" dirty="0" err="1"/>
              <a:t>integration</a:t>
            </a:r>
            <a:r>
              <a:rPr lang="it-IT" sz="1400" dirty="0"/>
              <a:t> to </a:t>
            </a:r>
            <a:r>
              <a:rPr lang="it-IT" sz="1400" dirty="0" err="1"/>
              <a:t>support</a:t>
            </a:r>
            <a:r>
              <a:rPr lang="it-IT" sz="1400" dirty="0"/>
              <a:t> </a:t>
            </a:r>
            <a:r>
              <a:rPr lang="it-IT" sz="1400" dirty="0" err="1"/>
              <a:t>type-safe</a:t>
            </a:r>
            <a:r>
              <a:rPr lang="it-IT" sz="1400" dirty="0"/>
              <a:t> </a:t>
            </a:r>
            <a:r>
              <a:rPr lang="it-IT" sz="1400" dirty="0" err="1"/>
              <a:t>queries</a:t>
            </a:r>
            <a:r>
              <a:rPr lang="it-IT" sz="1400" dirty="0"/>
              <a:t>.</a:t>
            </a:r>
          </a:p>
          <a:p>
            <a:pPr marL="0" indent="0">
              <a:buNone/>
            </a:pPr>
            <a:r>
              <a:rPr lang="it-IT" sz="1400" dirty="0"/>
              <a:t>Cross-</a:t>
            </a:r>
            <a:r>
              <a:rPr lang="it-IT" sz="1400" dirty="0" err="1"/>
              <a:t>store</a:t>
            </a:r>
            <a:r>
              <a:rPr lang="it-IT" sz="1400" dirty="0"/>
              <a:t> </a:t>
            </a:r>
            <a:r>
              <a:rPr lang="it-IT" sz="1400" dirty="0" err="1"/>
              <a:t>persistance</a:t>
            </a:r>
            <a:r>
              <a:rPr lang="it-IT" sz="1400" dirty="0"/>
              <a:t> - </a:t>
            </a:r>
            <a:r>
              <a:rPr lang="it-IT" sz="1400" dirty="0" err="1"/>
              <a:t>support</a:t>
            </a:r>
            <a:r>
              <a:rPr lang="it-IT" sz="1400" dirty="0"/>
              <a:t> for JPA </a:t>
            </a:r>
            <a:r>
              <a:rPr lang="it-IT" sz="1400" dirty="0" err="1"/>
              <a:t>Entities</a:t>
            </a:r>
            <a:r>
              <a:rPr lang="it-IT" sz="1400" dirty="0"/>
              <a:t> with </a:t>
            </a:r>
            <a:r>
              <a:rPr lang="it-IT" sz="1400" dirty="0" err="1"/>
              <a:t>fields</a:t>
            </a:r>
            <a:r>
              <a:rPr lang="it-IT" sz="1400" dirty="0"/>
              <a:t> </a:t>
            </a:r>
            <a:r>
              <a:rPr lang="it-IT" sz="1400" dirty="0" err="1"/>
              <a:t>transparently</a:t>
            </a:r>
            <a:r>
              <a:rPr lang="it-IT" sz="1400" dirty="0"/>
              <a:t> </a:t>
            </a:r>
            <a:r>
              <a:rPr lang="it-IT" sz="1400" dirty="0" err="1"/>
              <a:t>persisted</a:t>
            </a:r>
            <a:r>
              <a:rPr lang="it-IT" sz="1400" dirty="0"/>
              <a:t>/</a:t>
            </a:r>
            <a:r>
              <a:rPr lang="it-IT" sz="1400" dirty="0" err="1"/>
              <a:t>retrieved</a:t>
            </a:r>
            <a:r>
              <a:rPr lang="it-IT" sz="1400" dirty="0"/>
              <a:t> </a:t>
            </a:r>
            <a:r>
              <a:rPr lang="it-IT" sz="1400" dirty="0" err="1"/>
              <a:t>using</a:t>
            </a:r>
            <a:r>
              <a:rPr lang="it-IT" sz="1400" dirty="0"/>
              <a:t> </a:t>
            </a:r>
            <a:r>
              <a:rPr lang="it-IT" sz="1400" dirty="0" err="1"/>
              <a:t>MongoDB</a:t>
            </a:r>
            <a:endParaRPr lang="it-IT" sz="1400" dirty="0"/>
          </a:p>
          <a:p>
            <a:pPr marL="0" indent="0">
              <a:buNone/>
            </a:pPr>
            <a:r>
              <a:rPr lang="it-IT" sz="1400" dirty="0"/>
              <a:t>Log4j log appender</a:t>
            </a:r>
          </a:p>
          <a:p>
            <a:pPr marL="0" indent="0">
              <a:buNone/>
            </a:pPr>
            <a:r>
              <a:rPr lang="it-IT" sz="1400" dirty="0" err="1"/>
              <a:t>GeoSpatial</a:t>
            </a:r>
            <a:r>
              <a:rPr lang="it-IT" sz="1400" dirty="0"/>
              <a:t> </a:t>
            </a:r>
            <a:r>
              <a:rPr lang="it-IT" sz="1400" dirty="0" err="1"/>
              <a:t>integration</a:t>
            </a:r>
            <a:endParaRPr lang="it-IT" sz="1400" dirty="0"/>
          </a:p>
          <a:p>
            <a:pPr marL="0" indent="0">
              <a:buNone/>
            </a:pPr>
            <a:r>
              <a:rPr lang="it-IT" sz="1400" dirty="0" err="1"/>
              <a:t>Map</a:t>
            </a:r>
            <a:r>
              <a:rPr lang="it-IT" sz="1400" dirty="0"/>
              <a:t>-Reduce </a:t>
            </a:r>
            <a:r>
              <a:rPr lang="it-IT" sz="1400" dirty="0" err="1"/>
              <a:t>integration</a:t>
            </a:r>
            <a:endParaRPr lang="it-IT" sz="1400" dirty="0"/>
          </a:p>
          <a:p>
            <a:pPr marL="0" indent="0">
              <a:buNone/>
            </a:pPr>
            <a:r>
              <a:rPr lang="it-IT" sz="1400" dirty="0"/>
              <a:t>JMX </a:t>
            </a:r>
            <a:r>
              <a:rPr lang="it-IT" sz="1400" dirty="0" err="1"/>
              <a:t>administration</a:t>
            </a:r>
            <a:r>
              <a:rPr lang="it-IT" sz="1400" dirty="0"/>
              <a:t> and </a:t>
            </a:r>
            <a:r>
              <a:rPr lang="it-IT" sz="1400" dirty="0" err="1"/>
              <a:t>monitoring</a:t>
            </a:r>
            <a:endParaRPr lang="it-IT" sz="1400" dirty="0"/>
          </a:p>
          <a:p>
            <a:pPr marL="0" indent="0">
              <a:buNone/>
            </a:pPr>
            <a:r>
              <a:rPr lang="it-IT" sz="1400" dirty="0"/>
              <a:t>CDI </a:t>
            </a:r>
            <a:r>
              <a:rPr lang="it-IT" sz="1400" dirty="0" err="1"/>
              <a:t>support</a:t>
            </a:r>
            <a:r>
              <a:rPr lang="it-IT" sz="1400" dirty="0"/>
              <a:t> for </a:t>
            </a:r>
            <a:r>
              <a:rPr lang="it-IT" sz="1400" dirty="0" err="1"/>
              <a:t>repositories</a:t>
            </a:r>
            <a:endParaRPr lang="it-IT" sz="1400" dirty="0"/>
          </a:p>
          <a:p>
            <a:pPr marL="0" indent="0">
              <a:buNone/>
            </a:pPr>
            <a:r>
              <a:rPr lang="it-IT" sz="1400" dirty="0" err="1"/>
              <a:t>GridFS</a:t>
            </a:r>
            <a:r>
              <a:rPr lang="it-IT" sz="1400" dirty="0"/>
              <a:t> </a:t>
            </a:r>
            <a:r>
              <a:rPr lang="it-IT" sz="1400" dirty="0" err="1"/>
              <a:t>support</a:t>
            </a:r>
            <a:endParaRPr lang="it-IT" sz="14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has been build </a:t>
            </a:r>
            <a:r>
              <a:rPr lang="en-US" sz="3200" dirty="0"/>
              <a:t>on top of spring boot to support development of </a:t>
            </a:r>
            <a:r>
              <a:rPr lang="en-US" sz="3200" dirty="0" smtClean="0"/>
              <a:t>microservices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sz="3200" dirty="0" smtClean="0"/>
          </a:p>
          <a:p>
            <a:pPr eaLnBrk="1" fontAlgn="t" hangingPunct="1"/>
            <a:r>
              <a:rPr lang="en-US" sz="3200" dirty="0" smtClean="0"/>
              <a:t>Spring </a:t>
            </a:r>
            <a:r>
              <a:rPr lang="en-US" sz="3200" dirty="0"/>
              <a:t>Cloud </a:t>
            </a:r>
            <a:r>
              <a:rPr lang="en-US" sz="3200" dirty="0" smtClean="0"/>
              <a:t>enable to stand </a:t>
            </a:r>
            <a:r>
              <a:rPr lang="en-US" sz="3200" dirty="0"/>
              <a:t>up services and applications that implement </a:t>
            </a:r>
            <a:r>
              <a:rPr lang="en-US" sz="3200" dirty="0" smtClean="0"/>
              <a:t>the following patterns: </a:t>
            </a:r>
          </a:p>
          <a:p>
            <a:pPr lvl="1"/>
            <a:r>
              <a:rPr lang="en-US" sz="2800" dirty="0"/>
              <a:t>Service registration and discovery</a:t>
            </a:r>
          </a:p>
          <a:p>
            <a:pPr lvl="1"/>
            <a:r>
              <a:rPr lang="en-US" sz="2800" dirty="0"/>
              <a:t>Routing</a:t>
            </a:r>
          </a:p>
          <a:p>
            <a:pPr lvl="1"/>
            <a:r>
              <a:rPr lang="en-US" sz="2800" dirty="0"/>
              <a:t>Service-to-service calls</a:t>
            </a:r>
          </a:p>
          <a:p>
            <a:pPr lvl="1"/>
            <a:r>
              <a:rPr lang="en-US" sz="2800" dirty="0"/>
              <a:t>Load balancing</a:t>
            </a:r>
          </a:p>
          <a:p>
            <a:pPr lvl="1"/>
            <a:r>
              <a:rPr lang="en-US" sz="2800" dirty="0"/>
              <a:t>Circuit Breakers</a:t>
            </a:r>
          </a:p>
          <a:p>
            <a:pPr lvl="1"/>
            <a:r>
              <a:rPr lang="en-US" sz="2800" dirty="0"/>
              <a:t>Distributed </a:t>
            </a:r>
            <a:r>
              <a:rPr lang="en-US" sz="2800" dirty="0" smtClean="0"/>
              <a:t>messaging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well in any distributed environment, including the developer's own laptop, bare metal data </a:t>
            </a:r>
            <a:r>
              <a:rPr lang="en-US" sz="3200" dirty="0" err="1"/>
              <a:t>centres</a:t>
            </a:r>
            <a:r>
              <a:rPr lang="en-US" sz="3200" dirty="0"/>
              <a:t>, and 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a:t>
            </a:r>
            <a:r>
              <a:rPr lang="en-US" sz="3200" b="1" dirty="0" smtClean="0"/>
              <a:t>Eureka server</a:t>
            </a:r>
            <a:r>
              <a:rPr lang="en-US" sz="3200" dirty="0" smtClean="0"/>
              <a:t>” 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load balancing and failover of middle-tier servers. </a:t>
            </a:r>
            <a:endParaRPr lang="en-US" sz="3200" dirty="0" smtClean="0"/>
          </a:p>
          <a:p>
            <a:pPr eaLnBrk="1" fontAlgn="t" hangingPunct="1"/>
            <a:r>
              <a:rPr lang="en-US" sz="3200" dirty="0" smtClean="0"/>
              <a:t>Eureka comes </a:t>
            </a:r>
            <a:r>
              <a:rPr lang="en-US" sz="3200" dirty="0"/>
              <a:t>with a Java-based client component</a:t>
            </a:r>
            <a:r>
              <a:rPr lang="en-US" sz="3200" dirty="0" smtClean="0"/>
              <a:t>, the “</a:t>
            </a:r>
            <a:r>
              <a:rPr lang="en-US" sz="3200" b="1" dirty="0" smtClean="0"/>
              <a:t>Eureka Client”</a:t>
            </a:r>
            <a:r>
              <a:rPr lang="en-US" sz="3200" dirty="0" smtClean="0"/>
              <a:t>, </a:t>
            </a:r>
            <a:r>
              <a:rPr lang="en-US" sz="3200" dirty="0"/>
              <a:t>which </a:t>
            </a:r>
            <a:r>
              <a:rPr lang="en-US" sz="3200" dirty="0" smtClean="0"/>
              <a:t>interact with the Eureka server, and has </a:t>
            </a:r>
            <a:r>
              <a:rPr lang="en-US" sz="3200" dirty="0"/>
              <a:t>a built-in load balancer that </a:t>
            </a:r>
            <a:r>
              <a:rPr lang="en-US" sz="3200" dirty="0" smtClean="0"/>
              <a:t>achieve basic </a:t>
            </a:r>
            <a:r>
              <a:rPr lang="en-US" sz="3200" dirty="0"/>
              <a:t>round-robin load balancing. </a:t>
            </a:r>
            <a:endParaRPr lang="en-US" sz="3200" dirty="0" smtClean="0"/>
          </a:p>
          <a:p>
            <a:r>
              <a:rPr lang="en-US" sz="3200" dirty="0" smtClean="0"/>
              <a:t>Services</a:t>
            </a:r>
            <a:r>
              <a:rPr lang="en-US" sz="3200" dirty="0"/>
              <a:t> register with Eureka and then send heartbeats to renew their leases every 30 seconds. If the client cannot renew the lease for a few times, it is taken out of the server registry in about 90 seconds. </a:t>
            </a:r>
            <a:endParaRPr lang="en-US" sz="3200" dirty="0" smtClean="0"/>
          </a:p>
          <a:p>
            <a:r>
              <a:rPr lang="en-US" sz="3200" dirty="0" smtClean="0"/>
              <a:t>The </a:t>
            </a:r>
            <a:r>
              <a:rPr lang="en-US" sz="3200" dirty="0"/>
              <a:t>registration information and the renewals are replicated to all the eureka nodes in the cluster. </a:t>
            </a:r>
            <a:endParaRPr lang="en-US" sz="3200" dirty="0" smtClean="0"/>
          </a:p>
          <a:p>
            <a:r>
              <a:rPr lang="en-US" sz="3200" dirty="0" smtClean="0"/>
              <a:t>The </a:t>
            </a:r>
            <a:r>
              <a:rPr lang="en-US" sz="3200" dirty="0"/>
              <a:t>clients </a:t>
            </a:r>
            <a:r>
              <a:rPr lang="en-US" sz="3200" dirty="0" smtClean="0"/>
              <a:t>(from </a:t>
            </a:r>
            <a:r>
              <a:rPr lang="en-US" sz="3200" dirty="0"/>
              <a:t>any </a:t>
            </a:r>
            <a:r>
              <a:rPr lang="en-US" sz="3200" dirty="0" smtClean="0"/>
              <a:t>zone) </a:t>
            </a:r>
            <a:r>
              <a:rPr lang="en-US" sz="3200" dirty="0"/>
              <a:t>can look up the </a:t>
            </a:r>
            <a:r>
              <a:rPr lang="en-US" sz="3200" b="1" dirty="0"/>
              <a:t>registry</a:t>
            </a:r>
            <a:r>
              <a:rPr lang="en-US" sz="3200" dirty="0"/>
              <a:t> information (happens every 30 seconds) to locate their services (which could be in any zone) and make remote calls</a:t>
            </a:r>
            <a:r>
              <a:rPr lang="en-US" sz="3200" dirty="0" smtClean="0"/>
              <a:t>.</a:t>
            </a:r>
            <a:endParaRPr lang="it-IT" sz="3200"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r>
              <a:rPr lang="en-US" sz="2800" dirty="0" smtClean="0"/>
              <a:t>Ribbon </a:t>
            </a:r>
            <a:r>
              <a:rPr lang="en-US" sz="2800" dirty="0"/>
              <a:t>provides software load balancers to communicate with cluster of </a:t>
            </a:r>
            <a:r>
              <a:rPr lang="en-US" sz="2800" dirty="0" smtClean="0"/>
              <a:t>servers, providing </a:t>
            </a:r>
            <a:r>
              <a:rPr lang="en-US" sz="2800" dirty="0"/>
              <a:t>the following basic functionalities:</a:t>
            </a:r>
          </a:p>
          <a:p>
            <a:pPr lvl="1"/>
            <a:r>
              <a:rPr lang="en-US" sz="2800" strike="sngStrike" dirty="0"/>
              <a:t>Supply the public DNS name or IP of individual servers to communication client</a:t>
            </a:r>
          </a:p>
          <a:p>
            <a:pPr lvl="1"/>
            <a:r>
              <a:rPr lang="en-US" sz="2800" dirty="0"/>
              <a:t>Rotate among a list of servers according to certain logic</a:t>
            </a:r>
          </a:p>
          <a:p>
            <a:r>
              <a:rPr lang="en-US" sz="2800" dirty="0"/>
              <a:t>Certain load balancers can also provide advanced features like</a:t>
            </a:r>
          </a:p>
          <a:p>
            <a:pPr lvl="1"/>
            <a:r>
              <a:rPr lang="en-US" sz="2800" dirty="0"/>
              <a:t>Establishing affinity between clients and servers by dividing them into zones (like racks in a data center) and favor servers in the same zone to reduce latency</a:t>
            </a:r>
          </a:p>
          <a:p>
            <a:pPr lvl="1"/>
            <a:r>
              <a:rPr lang="en-US" sz="2800" dirty="0"/>
              <a:t>Keeping statistics of servers and avoid servers with high latency or frequent failures</a:t>
            </a:r>
          </a:p>
          <a:p>
            <a:pPr lvl="1"/>
            <a:r>
              <a:rPr lang="en-US" sz="2800" dirty="0"/>
              <a:t>Keeping statistics of zones and avoid zones that might be in outage</a:t>
            </a:r>
          </a:p>
          <a:p>
            <a:pPr lvl="1"/>
            <a:r>
              <a:rPr lang="en-US" sz="2800"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10081120"/>
          </a:xfrm>
        </p:spPr>
        <p:txBody>
          <a:bodyPr/>
          <a:lstStyle/>
          <a:p>
            <a:r>
              <a:rPr lang="it-IT" sz="3200" dirty="0" err="1" smtClean="0"/>
              <a:t>Landscape</a:t>
            </a:r>
            <a:r>
              <a:rPr lang="it-IT" sz="3200" dirty="0" smtClean="0"/>
              <a:t> of the core microservice of the </a:t>
            </a:r>
            <a:r>
              <a:rPr lang="it-IT" sz="3200" dirty="0" err="1" smtClean="0"/>
              <a:t>digital</a:t>
            </a:r>
            <a:r>
              <a:rPr lang="it-IT" sz="3200" dirty="0" smtClean="0"/>
              <a:t> </a:t>
            </a:r>
            <a:r>
              <a:rPr lang="it-IT" sz="3200" dirty="0" err="1" smtClean="0"/>
              <a:t>platform</a:t>
            </a:r>
            <a:r>
              <a:rPr lang="it-IT" sz="3200" dirty="0" smtClean="0"/>
              <a:t>, </a:t>
            </a:r>
          </a:p>
          <a:p>
            <a:r>
              <a:rPr lang="it-IT" sz="3200" dirty="0" smtClean="0"/>
              <a:t>With the </a:t>
            </a:r>
            <a:r>
              <a:rPr lang="it-IT" sz="3200" dirty="0" err="1" smtClean="0"/>
              <a:t>funtion</a:t>
            </a:r>
            <a:r>
              <a:rPr lang="it-IT" sz="3200" dirty="0" smtClean="0"/>
              <a:t> of booking </a:t>
            </a:r>
            <a:r>
              <a:rPr lang="it-IT" sz="3200" dirty="0" err="1" smtClean="0"/>
              <a:t>battery</a:t>
            </a:r>
            <a:r>
              <a:rPr lang="it-IT" sz="3200" dirty="0" smtClean="0"/>
              <a:t> </a:t>
            </a:r>
            <a:r>
              <a:rPr lang="it-IT" sz="3200" dirty="0" err="1" smtClean="0"/>
              <a:t>function</a:t>
            </a:r>
            <a:endParaRPr lang="it-IT" sz="3200" dirty="0" smtClean="0"/>
          </a:p>
          <a:p>
            <a:r>
              <a:rPr lang="it-IT" sz="3200" dirty="0" err="1" smtClean="0"/>
              <a:t>Exposed</a:t>
            </a:r>
            <a:r>
              <a:rPr lang="it-IT" sz="3200" dirty="0" smtClean="0"/>
              <a:t> by REST Api on HTTP </a:t>
            </a:r>
            <a:r>
              <a:rPr lang="it-IT" sz="3200" dirty="0" err="1" smtClean="0"/>
              <a:t>protocol</a:t>
            </a:r>
            <a:r>
              <a:rPr lang="it-IT" sz="3200" dirty="0" smtClean="0"/>
              <a:t> </a:t>
            </a:r>
          </a:p>
          <a:p>
            <a:r>
              <a:rPr lang="it-IT" sz="3200" dirty="0" smtClean="0"/>
              <a:t>The </a:t>
            </a:r>
            <a:r>
              <a:rPr lang="it-IT" sz="3200" dirty="0" err="1" smtClean="0"/>
              <a:t>instance</a:t>
            </a:r>
            <a:r>
              <a:rPr lang="it-IT" sz="3200" dirty="0" smtClean="0"/>
              <a:t> </a:t>
            </a:r>
            <a:r>
              <a:rPr lang="it-IT" sz="3200" dirty="0" err="1" smtClean="0"/>
              <a:t>will</a:t>
            </a:r>
            <a:r>
              <a:rPr lang="it-IT" sz="3200" dirty="0" smtClean="0"/>
              <a:t> be </a:t>
            </a:r>
            <a:r>
              <a:rPr lang="it-IT" sz="3200" dirty="0" err="1" smtClean="0"/>
              <a:t>listening</a:t>
            </a:r>
            <a:r>
              <a:rPr lang="it-IT" sz="3200" dirty="0" smtClean="0"/>
              <a:t> on </a:t>
            </a:r>
            <a:r>
              <a:rPr lang="it-IT" sz="3200" dirty="0" err="1" smtClean="0"/>
              <a:t>th</a:t>
            </a:r>
            <a:r>
              <a:rPr lang="it-IT" sz="3200" dirty="0" smtClean="0"/>
              <a:t> 7111 http </a:t>
            </a:r>
            <a:r>
              <a:rPr lang="it-IT" sz="3200" dirty="0" err="1" smtClean="0"/>
              <a:t>port</a:t>
            </a:r>
            <a:endParaRPr lang="it-IT" sz="3200" dirty="0" smtClean="0"/>
          </a:p>
          <a:p>
            <a:r>
              <a:rPr lang="it-IT" sz="3200" dirty="0" smtClean="0"/>
              <a:t>With a H2 in </a:t>
            </a:r>
            <a:r>
              <a:rPr lang="it-IT" sz="3200" dirty="0" err="1" smtClean="0"/>
              <a:t>memory</a:t>
            </a:r>
            <a:r>
              <a:rPr lang="it-IT" sz="3200" dirty="0" smtClean="0"/>
              <a:t>(performance / fast </a:t>
            </a:r>
            <a:r>
              <a:rPr lang="it-IT" sz="3200" dirty="0" err="1" smtClean="0"/>
              <a:t>unit</a:t>
            </a:r>
            <a:r>
              <a:rPr lang="it-IT" sz="3200" dirty="0" smtClean="0"/>
              <a:t> test </a:t>
            </a:r>
            <a:r>
              <a:rPr lang="it-IT" sz="3200" dirty="0" err="1" smtClean="0"/>
              <a:t>execution</a:t>
            </a:r>
            <a:r>
              <a:rPr lang="it-IT" sz="3200" dirty="0" smtClean="0"/>
              <a:t>)/</a:t>
            </a:r>
            <a:r>
              <a:rPr lang="it-IT" sz="3200" dirty="0" err="1" smtClean="0"/>
              <a:t>Mysql</a:t>
            </a:r>
            <a:r>
              <a:rPr lang="it-IT" sz="3200" dirty="0" smtClean="0"/>
              <a:t> DATABASE</a:t>
            </a:r>
          </a:p>
          <a:p>
            <a:r>
              <a:rPr lang="it-IT" sz="3200" dirty="0" smtClean="0"/>
              <a:t>DEVELOPMENT / UNIT TEST</a:t>
            </a:r>
          </a:p>
          <a:p>
            <a:r>
              <a:rPr lang="it-IT" sz="3200" dirty="0" smtClean="0"/>
              <a:t>INTEGRATION TEST</a:t>
            </a:r>
          </a:p>
          <a:p>
            <a:r>
              <a:rPr lang="it-IT" sz="3200" dirty="0" smtClean="0"/>
              <a:t>QUALITY ASSURANCE</a:t>
            </a:r>
          </a:p>
          <a:p>
            <a:r>
              <a:rPr lang="it-IT" sz="3200" dirty="0" smtClean="0"/>
              <a:t>PRODUCTION</a:t>
            </a:r>
          </a:p>
          <a:p>
            <a:pPr marL="0" indent="0">
              <a:buNone/>
            </a:pPr>
            <a:endParaRPr lang="it-IT" sz="3200"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44" y="4799590"/>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220" y="7909148"/>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205" y="67238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792400"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800" dirty="0" err="1" smtClean="0"/>
              <a:t>These</a:t>
            </a:r>
            <a:r>
              <a:rPr lang="it-IT" sz="2800" dirty="0" smtClean="0"/>
              <a:t> are the </a:t>
            </a:r>
            <a:r>
              <a:rPr lang="it-IT" sz="2800" dirty="0" err="1" smtClean="0"/>
              <a:t>dependency</a:t>
            </a:r>
            <a:r>
              <a:rPr lang="it-IT" sz="2800" dirty="0" smtClean="0"/>
              <a:t> </a:t>
            </a:r>
            <a:r>
              <a:rPr lang="it-IT" sz="2800" dirty="0" err="1" smtClean="0"/>
              <a:t>declared</a:t>
            </a:r>
            <a:r>
              <a:rPr lang="it-IT" sz="2800" dirty="0" smtClean="0"/>
              <a:t> inside the </a:t>
            </a:r>
            <a:r>
              <a:rPr lang="it-IT" sz="2800" dirty="0" err="1" smtClean="0"/>
              <a:t>maven</a:t>
            </a:r>
            <a:r>
              <a:rPr lang="it-IT" sz="2800" dirty="0" smtClean="0"/>
              <a:t> </a:t>
            </a:r>
            <a:r>
              <a:rPr lang="it-IT" sz="2800" dirty="0" err="1" smtClean="0"/>
              <a:t>descriptorBlah</a:t>
            </a:r>
            <a:r>
              <a:rPr lang="it-IT" sz="2800" dirty="0" smtClean="0"/>
              <a:t> </a:t>
            </a:r>
          </a:p>
          <a:p>
            <a:r>
              <a:rPr lang="it-IT" sz="2800" dirty="0" err="1" smtClean="0"/>
              <a:t>Flyway</a:t>
            </a:r>
            <a:r>
              <a:rPr lang="it-IT" sz="2800" dirty="0" smtClean="0"/>
              <a:t> a database </a:t>
            </a:r>
            <a:r>
              <a:rPr lang="it-IT" sz="2800" dirty="0" err="1"/>
              <a:t>migration</a:t>
            </a:r>
            <a:r>
              <a:rPr lang="it-IT" sz="2800" dirty="0"/>
              <a:t> </a:t>
            </a:r>
            <a:r>
              <a:rPr lang="it-IT" sz="2800" dirty="0" err="1"/>
              <a:t>tool</a:t>
            </a:r>
            <a:endParaRPr lang="it-IT" sz="2800" dirty="0" smtClean="0"/>
          </a:p>
          <a:p>
            <a:r>
              <a:rPr lang="it-IT" sz="2800" dirty="0" smtClean="0"/>
              <a:t>Java </a:t>
            </a:r>
            <a:r>
              <a:rPr lang="it-IT" sz="2800" dirty="0" err="1" smtClean="0"/>
              <a:t>connector</a:t>
            </a:r>
            <a:r>
              <a:rPr lang="it-IT" sz="2800" dirty="0" smtClean="0"/>
              <a:t> for </a:t>
            </a:r>
            <a:r>
              <a:rPr lang="it-IT" sz="2800" dirty="0" err="1" smtClean="0"/>
              <a:t>MySQL</a:t>
            </a:r>
            <a:endParaRPr lang="it-IT" sz="2800" dirty="0" smtClean="0"/>
          </a:p>
          <a:p>
            <a:r>
              <a:rPr lang="it-IT" sz="2800" dirty="0" smtClean="0">
                <a:solidFill>
                  <a:srgbClr val="FF0000"/>
                </a:solidFill>
              </a:rPr>
              <a:t>Starter web</a:t>
            </a:r>
            <a:r>
              <a:rPr lang="it-IT" sz="2800" dirty="0" smtClean="0"/>
              <a:t> Spring </a:t>
            </a:r>
            <a:r>
              <a:rPr lang="it-IT" sz="2800" dirty="0" err="1" smtClean="0"/>
              <a:t>Boot</a:t>
            </a:r>
            <a:r>
              <a:rPr lang="it-IT" sz="2800" dirty="0" smtClean="0"/>
              <a:t> </a:t>
            </a:r>
            <a:r>
              <a:rPr lang="it-IT" sz="2800" dirty="0" err="1" smtClean="0"/>
              <a:t>capabilities</a:t>
            </a:r>
            <a:r>
              <a:rPr lang="it-IT" sz="2800" dirty="0" smtClean="0"/>
              <a:t> for web </a:t>
            </a:r>
            <a:r>
              <a:rPr lang="it-IT" sz="2800" dirty="0" err="1" smtClean="0"/>
              <a:t>application</a:t>
            </a:r>
            <a:endParaRPr lang="it-IT" sz="2800" dirty="0" smtClean="0"/>
          </a:p>
          <a:p>
            <a:r>
              <a:rPr lang="it-IT" sz="2800" dirty="0" smtClean="0">
                <a:solidFill>
                  <a:srgbClr val="FF0000"/>
                </a:solidFill>
              </a:rPr>
              <a:t>Data </a:t>
            </a:r>
            <a:r>
              <a:rPr lang="it-IT" sz="2800" dirty="0" err="1" smtClean="0">
                <a:solidFill>
                  <a:srgbClr val="FF0000"/>
                </a:solidFill>
              </a:rPr>
              <a:t>rest</a:t>
            </a:r>
            <a:r>
              <a:rPr lang="it-IT" sz="2800" dirty="0" smtClean="0">
                <a:solidFill>
                  <a:srgbClr val="FF0000"/>
                </a:solidFill>
              </a:rPr>
              <a:t> </a:t>
            </a:r>
            <a:r>
              <a:rPr lang="it-IT" sz="2800" dirty="0"/>
              <a:t>Spring </a:t>
            </a:r>
            <a:r>
              <a:rPr lang="it-IT" sz="2800" dirty="0" err="1"/>
              <a:t>Boot</a:t>
            </a:r>
            <a:r>
              <a:rPr lang="it-IT" sz="2800" dirty="0"/>
              <a:t> </a:t>
            </a:r>
            <a:r>
              <a:rPr lang="it-IT" sz="2800" dirty="0" err="1"/>
              <a:t>capabilities</a:t>
            </a:r>
            <a:r>
              <a:rPr lang="it-IT" sz="2800" dirty="0"/>
              <a:t> for </a:t>
            </a:r>
            <a:r>
              <a:rPr lang="it-IT" sz="2800" dirty="0" err="1" smtClean="0"/>
              <a:t>rest</a:t>
            </a:r>
            <a:r>
              <a:rPr lang="it-IT" sz="2800" dirty="0" smtClean="0"/>
              <a:t> </a:t>
            </a:r>
            <a:r>
              <a:rPr lang="en-US" sz="2800" dirty="0"/>
              <a:t>web services on top of </a:t>
            </a:r>
            <a:r>
              <a:rPr lang="en-US" sz="2800" dirty="0" smtClean="0"/>
              <a:t>data </a:t>
            </a:r>
            <a:r>
              <a:rPr lang="en-US" sz="2800" dirty="0"/>
              <a:t>repositories</a:t>
            </a:r>
            <a:endParaRPr lang="it-IT" sz="2800" dirty="0"/>
          </a:p>
          <a:p>
            <a:r>
              <a:rPr lang="it-IT" sz="2800" dirty="0" smtClean="0">
                <a:solidFill>
                  <a:srgbClr val="FF0000"/>
                </a:solidFill>
              </a:rPr>
              <a:t>Data </a:t>
            </a:r>
            <a:r>
              <a:rPr lang="it-IT" sz="2800" dirty="0" err="1" smtClean="0">
                <a:solidFill>
                  <a:srgbClr val="FF0000"/>
                </a:solidFill>
              </a:rPr>
              <a:t>jpa</a:t>
            </a:r>
            <a:r>
              <a:rPr lang="it-IT" sz="2800" dirty="0" smtClean="0">
                <a:solidFill>
                  <a:srgbClr val="FF0000"/>
                </a:solidFill>
              </a:rPr>
              <a:t> </a:t>
            </a:r>
            <a:r>
              <a:rPr lang="it-IT" sz="2800" dirty="0" smtClean="0"/>
              <a:t>data management </a:t>
            </a:r>
            <a:r>
              <a:rPr lang="it-IT" sz="2800" dirty="0"/>
              <a:t>in a </a:t>
            </a:r>
            <a:r>
              <a:rPr lang="it-IT" sz="2800" dirty="0" err="1"/>
              <a:t>relational</a:t>
            </a:r>
            <a:r>
              <a:rPr lang="it-IT" sz="2800" dirty="0"/>
              <a:t> database</a:t>
            </a:r>
            <a:endParaRPr lang="it-IT" sz="2800" dirty="0" smtClean="0">
              <a:solidFill>
                <a:srgbClr val="FF0000"/>
              </a:solidFill>
            </a:endParaRPr>
          </a:p>
          <a:p>
            <a:r>
              <a:rPr lang="it-IT" sz="2800" dirty="0" smtClean="0"/>
              <a:t>H2 database</a:t>
            </a:r>
          </a:p>
        </p:txBody>
      </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functional</a:t>
            </a:r>
            <a:r>
              <a:rPr lang="it-IT" dirty="0" smtClean="0"/>
              <a:t>)</a:t>
            </a:r>
            <a:endParaRPr lang="it-IT" dirty="0" smtClean="0"/>
          </a:p>
        </p:txBody>
      </p:sp>
      <p:sp>
        <p:nvSpPr>
          <p:cNvPr id="8195" name="Rectangle 2"/>
          <p:cNvSpPr>
            <a:spLocks noGrp="1" noChangeArrowheads="1"/>
          </p:cNvSpPr>
          <p:nvPr>
            <p:ph type="body" idx="1"/>
          </p:nvPr>
        </p:nvSpPr>
        <p:spPr/>
        <p:txBody>
          <a:bodyPr/>
          <a:lstStyle/>
          <a:p>
            <a:pPr lvl="1" eaLnBrk="1" hangingPunct="1">
              <a:buFont typeface="Arial" pitchFamily="34" charset="0"/>
              <a:buChar char="•"/>
            </a:pPr>
            <a:r>
              <a:rPr lang="en-US" sz="4400" dirty="0" smtClean="0"/>
              <a:t>Each </a:t>
            </a:r>
            <a:r>
              <a:rPr lang="en-US" sz="4400" dirty="0"/>
              <a:t>driver </a:t>
            </a:r>
            <a:r>
              <a:rPr lang="en-US" sz="4400" dirty="0" smtClean="0"/>
              <a:t>according </a:t>
            </a:r>
            <a:r>
              <a:rPr lang="en-US" sz="4400" dirty="0"/>
              <a:t>to his delivery </a:t>
            </a:r>
            <a:r>
              <a:rPr lang="en-US" sz="4400" dirty="0" smtClean="0"/>
              <a:t>plan, every morning will schedule the </a:t>
            </a:r>
            <a:r>
              <a:rPr lang="en-US" sz="4400" dirty="0"/>
              <a:t>expected </a:t>
            </a:r>
            <a:r>
              <a:rPr lang="en-US" sz="4400" dirty="0" smtClean="0"/>
              <a:t>pit stops for battery substitution </a:t>
            </a:r>
            <a:r>
              <a:rPr lang="en-US" sz="4400" dirty="0"/>
              <a:t>that will reasonably occur during </a:t>
            </a:r>
            <a:r>
              <a:rPr lang="en-US" sz="4400" dirty="0" smtClean="0"/>
              <a:t>the </a:t>
            </a:r>
            <a:r>
              <a:rPr lang="en-US" sz="4400" dirty="0"/>
              <a:t>day. By means of a mobile application </a:t>
            </a:r>
            <a:r>
              <a:rPr lang="en-US" sz="4400" dirty="0" smtClean="0"/>
              <a:t>(or web </a:t>
            </a:r>
            <a:r>
              <a:rPr lang="en-US" sz="4400" dirty="0"/>
              <a:t>application) he will book one or more </a:t>
            </a:r>
            <a:r>
              <a:rPr lang="en-US" sz="4400" dirty="0" smtClean="0"/>
              <a:t>fresh or charged batteries </a:t>
            </a:r>
            <a:r>
              <a:rPr lang="en-US" sz="4400" dirty="0"/>
              <a:t>supplied by the stations distributed in the city.</a:t>
            </a:r>
            <a:endParaRPr lang="it-IT" sz="4400" dirty="0"/>
          </a:p>
          <a:p>
            <a:pPr lvl="1" eaLnBrk="1" hangingPunct="1">
              <a:buFont typeface="Arial" pitchFamily="34" charset="0"/>
              <a:buChar char="•"/>
            </a:pPr>
            <a:r>
              <a:rPr lang="it-IT" sz="4400" dirty="0" smtClean="0"/>
              <a:t>In </a:t>
            </a:r>
            <a:r>
              <a:rPr lang="it-IT" sz="4400" dirty="0"/>
              <a:t>case of  </a:t>
            </a:r>
            <a:r>
              <a:rPr lang="it-IT" sz="4400" dirty="0" err="1"/>
              <a:t>unpredictable</a:t>
            </a:r>
            <a:r>
              <a:rPr lang="it-IT" sz="4400" dirty="0"/>
              <a:t> </a:t>
            </a:r>
            <a:r>
              <a:rPr lang="it-IT" sz="4400" dirty="0" smtClean="0"/>
              <a:t>fault of </a:t>
            </a:r>
            <a:r>
              <a:rPr lang="it-IT" sz="4400" dirty="0" smtClean="0"/>
              <a:t>the </a:t>
            </a:r>
            <a:r>
              <a:rPr lang="it-IT" sz="4400" dirty="0" err="1" smtClean="0"/>
              <a:t>battery</a:t>
            </a:r>
            <a:r>
              <a:rPr lang="it-IT" sz="4400" dirty="0" smtClean="0"/>
              <a:t> the </a:t>
            </a:r>
            <a:r>
              <a:rPr lang="it-IT" sz="4400" dirty="0" err="1" smtClean="0"/>
              <a:t>smath</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endParaRPr lang="it-IT" sz="4400" dirty="0" smtClean="0"/>
          </a:p>
          <a:p>
            <a:pPr lvl="1" eaLnBrk="1" hangingPunct="1">
              <a:buFont typeface="Arial" pitchFamily="34" charset="0"/>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a:t>
            </a:r>
            <a:r>
              <a:rPr lang="it-IT" sz="4400" dirty="0" smtClean="0"/>
              <a:t>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at</a:t>
            </a:r>
            <a:r>
              <a:rPr lang="it-IT" sz="4400" dirty="0" smtClean="0"/>
              <a:t> </a:t>
            </a:r>
            <a:r>
              <a:rPr lang="it-IT" sz="4400" dirty="0" err="1" smtClean="0"/>
              <a:t>least</a:t>
            </a:r>
            <a:r>
              <a:rPr lang="it-IT" sz="4400" dirty="0" smtClean="0"/>
              <a:t>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buFont typeface="Arial" pitchFamily="34" charset="0"/>
              <a:buChar char="•"/>
            </a:pPr>
            <a:endParaRPr lang="it-IT" sz="4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This</a:t>
            </a:r>
            <a:r>
              <a:rPr lang="it-IT" dirty="0" smtClean="0"/>
              <a:t> </a:t>
            </a:r>
            <a:r>
              <a:rPr lang="it-IT" dirty="0" err="1" smtClean="0"/>
              <a:t>is</a:t>
            </a:r>
            <a:r>
              <a:rPr lang="it-IT" dirty="0" smtClean="0"/>
              <a:t> the </a:t>
            </a:r>
            <a:r>
              <a:rPr lang="it-IT" dirty="0" err="1" smtClean="0"/>
              <a:t>implementation</a:t>
            </a:r>
            <a:r>
              <a:rPr lang="it-IT" dirty="0" smtClean="0"/>
              <a:t> of the </a:t>
            </a:r>
            <a:r>
              <a:rPr lang="it-IT" dirty="0" err="1" smtClean="0"/>
              <a:t>main</a:t>
            </a:r>
            <a:r>
              <a:rPr lang="it-IT" dirty="0" smtClean="0"/>
              <a:t> </a:t>
            </a:r>
            <a:r>
              <a:rPr lang="it-IT" dirty="0" err="1" smtClean="0"/>
              <a:t>class</a:t>
            </a:r>
            <a:r>
              <a:rPr lang="it-IT" dirty="0" smtClean="0"/>
              <a:t> inside a Spring </a:t>
            </a:r>
            <a:r>
              <a:rPr lang="it-IT" dirty="0" err="1" smtClean="0"/>
              <a:t>Boot</a:t>
            </a:r>
            <a:r>
              <a:rPr lang="it-IT" dirty="0" smtClean="0"/>
              <a:t> </a:t>
            </a:r>
            <a:r>
              <a:rPr lang="it-IT" dirty="0" err="1" smtClean="0"/>
              <a:t>application</a:t>
            </a:r>
            <a:r>
              <a:rPr lang="it-IT" dirty="0" smtClean="0"/>
              <a:t>.</a:t>
            </a:r>
          </a:p>
          <a:p>
            <a:r>
              <a:rPr lang="it-IT" dirty="0" smtClean="0"/>
              <a:t> </a:t>
            </a:r>
            <a:r>
              <a:rPr lang="it-IT" dirty="0" err="1" smtClean="0"/>
              <a:t>As</a:t>
            </a:r>
            <a:r>
              <a:rPr lang="it-IT" dirty="0" smtClean="0"/>
              <a:t> </a:t>
            </a:r>
            <a:r>
              <a:rPr lang="it-IT" dirty="0" err="1" smtClean="0"/>
              <a:t>we</a:t>
            </a:r>
            <a:r>
              <a:rPr lang="it-IT" dirty="0" smtClean="0"/>
              <a:t> can </a:t>
            </a:r>
            <a:r>
              <a:rPr lang="it-IT" dirty="0" err="1" smtClean="0"/>
              <a:t>see</a:t>
            </a:r>
            <a:r>
              <a:rPr lang="it-IT" dirty="0" smtClean="0"/>
              <a:t> the </a:t>
            </a:r>
            <a:r>
              <a:rPr lang="it-IT" dirty="0" err="1" smtClean="0"/>
              <a:t>declaration</a:t>
            </a:r>
            <a:r>
              <a:rPr lang="it-IT" dirty="0" smtClean="0"/>
              <a:t>  @</a:t>
            </a:r>
            <a:r>
              <a:rPr lang="it-IT" dirty="0" err="1" smtClean="0"/>
              <a:t>SpringBootApplication</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8098044" y="5201816"/>
            <a:ext cx="6047284" cy="5040560"/>
          </a:xfrm>
        </p:spPr>
        <p:txBody>
          <a:bodyPr/>
          <a:lstStyle/>
          <a:p>
            <a:r>
              <a:rPr lang="it-IT" dirty="0" err="1" smtClean="0"/>
              <a:t>Implementationo</a:t>
            </a:r>
            <a:r>
              <a:rPr lang="it-IT" dirty="0" smtClean="0"/>
              <a:t> of the </a:t>
            </a:r>
            <a:r>
              <a:rPr lang="it-IT" dirty="0" err="1" smtClean="0"/>
              <a:t>rest</a:t>
            </a:r>
            <a:r>
              <a:rPr lang="it-IT" dirty="0" smtClean="0"/>
              <a:t> controller</a:t>
            </a:r>
          </a:p>
          <a:p>
            <a:r>
              <a:rPr lang="it-IT" dirty="0" err="1" smtClean="0"/>
              <a:t>Consuming</a:t>
            </a:r>
            <a:r>
              <a:rPr lang="it-IT" dirty="0" smtClean="0"/>
              <a:t> the DAT ACCESS </a:t>
            </a:r>
            <a:r>
              <a:rPr lang="it-IT" dirty="0" err="1" smtClean="0"/>
              <a:t>method</a:t>
            </a:r>
            <a:r>
              <a:rPr lang="it-IT" dirty="0" smtClean="0"/>
              <a:t> made by JPA</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951398" y="4189140"/>
            <a:ext cx="17118618" cy="8217634"/>
          </a:xfrm>
          <a:prstGeom prst="rect">
            <a:avLst/>
          </a:prstGeom>
          <a:noFill/>
        </p:spPr>
        <p:txBody>
          <a:bodyPr wrap="square" rtlCol="0">
            <a:spAutoFit/>
          </a:bodyPr>
          <a:lstStyle/>
          <a:p>
            <a:r>
              <a:rPr lang="it-IT" sz="2400" dirty="0">
                <a:latin typeface="Consolas"/>
              </a:rPr>
              <a:t>@</a:t>
            </a:r>
            <a:r>
              <a:rPr lang="it-IT" sz="2400" dirty="0" err="1">
                <a:latin typeface="Consolas"/>
              </a:rPr>
              <a:t>RestController</a:t>
            </a: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 "/</a:t>
            </a:r>
            <a:r>
              <a:rPr lang="it-IT" sz="2400" dirty="0" err="1">
                <a:latin typeface="Consolas"/>
              </a:rPr>
              <a:t>bookABattery</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BookABatteryController</a:t>
            </a:r>
            <a:r>
              <a:rPr lang="it-IT" sz="2400" dirty="0">
                <a:latin typeface="Consolas"/>
              </a:rPr>
              <a:t> { </a:t>
            </a:r>
            <a:br>
              <a:rPr lang="it-IT" sz="2400" dirty="0">
                <a:latin typeface="Consolas"/>
              </a:rPr>
            </a:br>
            <a:endParaRPr lang="it-IT" sz="2400" dirty="0" smtClean="0">
              <a:latin typeface="Consolas"/>
            </a:endParaRPr>
          </a:p>
          <a:p>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final</a:t>
            </a:r>
            <a:r>
              <a:rPr lang="it-IT" sz="2400" dirty="0">
                <a:latin typeface="Consolas"/>
              </a:rPr>
              <a:t> </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err="1">
                <a:latin typeface="Consolas"/>
              </a:rPr>
              <a:t>BookABatteryController</a:t>
            </a:r>
            <a:r>
              <a:rPr lang="it-IT" sz="2400" dirty="0">
                <a:latin typeface="Consolas"/>
              </a:rPr>
              <a:t>(</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this</a:t>
            </a:r>
            <a:r>
              <a:rPr lang="it-IT" sz="2400" dirty="0" err="1">
                <a:latin typeface="Consolas"/>
              </a:rPr>
              <a:t>.prenotazioniRepository</a:t>
            </a:r>
            <a:r>
              <a:rPr lang="it-IT" sz="2400" dirty="0">
                <a:latin typeface="Consolas"/>
              </a:rPr>
              <a:t> = </a:t>
            </a:r>
            <a:r>
              <a:rPr lang="it-IT" sz="2400" dirty="0" err="1">
                <a:latin typeface="Consolas"/>
              </a:rPr>
              <a:t>prenotazioniRepository</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a:t>
            </a:r>
            <a:r>
              <a:rPr lang="it-IT" sz="2400" dirty="0" err="1">
                <a:latin typeface="Consolas"/>
              </a:rPr>
              <a:t>addBooking</a:t>
            </a:r>
            <a:r>
              <a:rPr lang="it-IT" sz="2400" dirty="0">
                <a:latin typeface="Consolas"/>
              </a:rPr>
              <a:t>/{stazione}/{batteria}/{citta}/{latitudine}/{longitudine}") </a:t>
            </a:r>
            <a:br>
              <a:rPr lang="it-IT" sz="2400" dirty="0">
                <a:latin typeface="Consolas"/>
              </a:rPr>
            </a:br>
            <a:r>
              <a:rPr lang="it-IT" sz="2400" dirty="0">
                <a:solidFill>
                  <a:srgbClr val="0000FF"/>
                </a:solidFill>
                <a:latin typeface="Consolas"/>
              </a:rPr>
              <a:t>public</a:t>
            </a:r>
            <a:r>
              <a:rPr lang="it-IT" sz="2400" dirty="0">
                <a:latin typeface="Consolas"/>
              </a:rPr>
              <a:t> Booking </a:t>
            </a:r>
            <a:r>
              <a:rPr lang="it-IT" sz="2400" dirty="0" err="1">
                <a:latin typeface="Consolas"/>
              </a:rPr>
              <a:t>addBook</a:t>
            </a:r>
            <a:r>
              <a:rPr lang="it-IT" sz="2400" dirty="0">
                <a:latin typeface="Consolas"/>
              </a:rPr>
              <a:t>(@</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stazione,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batteria,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citta ,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latitudine, </a:t>
            </a:r>
            <a:endParaRPr lang="it-IT" sz="2400" dirty="0" smtClean="0">
              <a:latin typeface="Consolas"/>
            </a:endParaRPr>
          </a:p>
          <a:p>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longitudine) { </a:t>
            </a:r>
            <a:br>
              <a:rPr lang="it-IT" sz="2400" dirty="0">
                <a:latin typeface="Consolas"/>
              </a:rPr>
            </a:br>
            <a:r>
              <a:rPr lang="it-IT" sz="2400" dirty="0">
                <a:latin typeface="Consolas"/>
              </a:rPr>
              <a:t/>
            </a:r>
            <a:br>
              <a:rPr lang="it-IT" sz="2400" dirty="0">
                <a:latin typeface="Consolas"/>
              </a:rPr>
            </a:br>
            <a:r>
              <a:rPr lang="it-IT" sz="2400" dirty="0">
                <a:latin typeface="Consolas"/>
              </a:rPr>
              <a:t>Booking </a:t>
            </a:r>
            <a:r>
              <a:rPr lang="it-IT" sz="2400" dirty="0" err="1">
                <a:latin typeface="Consolas"/>
              </a:rPr>
              <a:t>prenotaBatteria</a:t>
            </a:r>
            <a:r>
              <a:rPr lang="it-IT" sz="2400" dirty="0">
                <a:latin typeface="Consolas"/>
              </a:rPr>
              <a:t> = </a:t>
            </a:r>
            <a:r>
              <a:rPr lang="it-IT" sz="2400" dirty="0">
                <a:solidFill>
                  <a:srgbClr val="0000FF"/>
                </a:solidFill>
                <a:latin typeface="Consolas"/>
              </a:rPr>
              <a:t>new</a:t>
            </a:r>
            <a:r>
              <a:rPr lang="it-IT" sz="2400" dirty="0">
                <a:latin typeface="Consolas"/>
              </a:rPr>
              <a:t> Booking(stazione + </a:t>
            </a:r>
            <a:r>
              <a:rPr lang="it-IT" sz="2400" dirty="0" err="1">
                <a:latin typeface="Consolas"/>
              </a:rPr>
              <a:t>batteria,stazione,citta,Double.valueOf</a:t>
            </a:r>
            <a:r>
              <a:rPr lang="it-IT" sz="2400" dirty="0">
                <a:latin typeface="Consolas"/>
              </a:rPr>
              <a:t>(latitudine),</a:t>
            </a:r>
            <a:r>
              <a:rPr lang="it-IT" sz="2400" dirty="0" err="1">
                <a:latin typeface="Consolas"/>
              </a:rPr>
              <a:t>Double.valueOf</a:t>
            </a:r>
            <a:r>
              <a:rPr lang="it-IT" sz="2400" dirty="0">
                <a:latin typeface="Consolas"/>
              </a:rPr>
              <a:t>(longitudine)); </a:t>
            </a:r>
            <a:br>
              <a:rPr lang="it-IT" sz="2400" dirty="0">
                <a:latin typeface="Consolas"/>
              </a:rPr>
            </a:br>
            <a:r>
              <a:rPr lang="it-IT" sz="2400" dirty="0">
                <a:latin typeface="Consolas"/>
              </a:rPr>
              <a:t/>
            </a:r>
            <a:br>
              <a:rPr lang="it-IT" sz="2400" dirty="0">
                <a:latin typeface="Consolas"/>
              </a:rPr>
            </a:br>
            <a:r>
              <a:rPr lang="it-IT" sz="2400" dirty="0" err="1">
                <a:latin typeface="Consolas"/>
              </a:rPr>
              <a:t>prenotazioniRepository.saveAndFlush</a:t>
            </a:r>
            <a:r>
              <a:rPr lang="it-IT" sz="2400" dirty="0">
                <a:latin typeface="Consolas"/>
              </a:rPr>
              <a:t>(</a:t>
            </a:r>
            <a:r>
              <a:rPr lang="it-IT" sz="2400" dirty="0" err="1">
                <a:latin typeface="Consolas"/>
              </a:rPr>
              <a:t>prenotaBatteria</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prenotaBatteria</a:t>
            </a:r>
            <a:r>
              <a:rPr lang="it-IT" sz="2400" dirty="0" smtClean="0">
                <a:latin typeface="Consolas"/>
              </a:rPr>
              <a:t>;}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42657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503940"/>
            <a:ext cx="23114568" cy="2739211"/>
          </a:xfrm>
          <a:prstGeom prst="rect">
            <a:avLst/>
          </a:prstGeom>
          <a:noFill/>
        </p:spPr>
        <p:txBody>
          <a:bodyPr wrap="square" rtlCol="0">
            <a:spAutoFit/>
          </a:bodyPr>
          <a:lstStyle/>
          <a:p>
            <a:r>
              <a:rPr lang="it-IT" sz="2400" dirty="0" smtClean="0"/>
              <a:t>spring.datasource.url=</a:t>
            </a:r>
            <a:r>
              <a:rPr lang="it-IT" sz="2400" b="1" dirty="0" smtClean="0"/>
              <a:t>jdbc:h2:mem:db;DB_CLOSE_DELAY</a:t>
            </a:r>
            <a:r>
              <a:rPr lang="it-IT" sz="2400" b="1" dirty="0"/>
              <a:t>=-1;DB_CLOSE_ON_EXIT=FALSE;MODE=</a:t>
            </a:r>
            <a:r>
              <a:rPr lang="it-IT" sz="2400" b="1" dirty="0" err="1"/>
              <a:t>MySQL;INIT</a:t>
            </a:r>
            <a:r>
              <a:rPr lang="it-IT" sz="2400" b="1"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sp>
        <p:nvSpPr>
          <p:cNvPr id="3" name="Segnaposto contenuto 2"/>
          <p:cNvSpPr>
            <a:spLocks noGrp="1"/>
          </p:cNvSpPr>
          <p:nvPr>
            <p:ph idx="1"/>
          </p:nvPr>
        </p:nvSpPr>
        <p:spPr>
          <a:xfrm>
            <a:off x="12552040" y="5162586"/>
            <a:ext cx="10225136" cy="6663966"/>
          </a:xfrm>
        </p:spPr>
        <p:txBody>
          <a:bodyPr/>
          <a:lstStyle/>
          <a:p>
            <a:r>
              <a:rPr lang="it-IT" dirty="0" err="1" smtClean="0"/>
              <a:t>Declarative</a:t>
            </a:r>
            <a:r>
              <a:rPr lang="it-IT" dirty="0" smtClean="0"/>
              <a:t> </a:t>
            </a:r>
            <a:r>
              <a:rPr lang="it-IT" dirty="0" err="1" smtClean="0"/>
              <a:t>approach</a:t>
            </a:r>
            <a:r>
              <a:rPr lang="it-IT" dirty="0" smtClean="0"/>
              <a:t> in </a:t>
            </a:r>
            <a:r>
              <a:rPr lang="it-IT" dirty="0" err="1" smtClean="0"/>
              <a:t>defining</a:t>
            </a:r>
            <a:r>
              <a:rPr lang="it-IT" dirty="0" smtClean="0"/>
              <a:t> the binding the database</a:t>
            </a:r>
          </a:p>
          <a:p>
            <a:r>
              <a:rPr lang="it-IT" dirty="0" smtClean="0"/>
              <a:t>With </a:t>
            </a:r>
            <a:r>
              <a:rPr lang="it-IT" dirty="0" err="1" smtClean="0"/>
              <a:t>specilized</a:t>
            </a:r>
            <a:r>
              <a:rPr lang="it-IT" dirty="0" smtClean="0"/>
              <a:t> </a:t>
            </a:r>
            <a:r>
              <a:rPr lang="it-IT" dirty="0" err="1" smtClean="0"/>
              <a:t>properties</a:t>
            </a:r>
            <a:r>
              <a:rPr lang="it-IT" dirty="0" smtClean="0"/>
              <a:t> file for H2 and </a:t>
            </a:r>
            <a:r>
              <a:rPr lang="it-IT" dirty="0" err="1" smtClean="0"/>
              <a:t>MySql</a:t>
            </a:r>
            <a:r>
              <a:rPr lang="it-IT" dirty="0" smtClean="0"/>
              <a:t> </a:t>
            </a:r>
          </a:p>
          <a:p>
            <a:r>
              <a:rPr lang="it-IT" dirty="0" err="1" smtClean="0"/>
              <a:t>Two</a:t>
            </a:r>
            <a:r>
              <a:rPr lang="it-IT" dirty="0" smtClean="0"/>
              <a:t> data source URL</a:t>
            </a:r>
          </a:p>
          <a:p>
            <a:pPr marL="0" indent="0">
              <a:buNone/>
            </a:pPr>
            <a:endParaRPr lang="it-IT" dirty="0" smtClean="0"/>
          </a:p>
          <a:p>
            <a:r>
              <a:rPr lang="it-IT" dirty="0" smtClean="0"/>
              <a:t>The </a:t>
            </a:r>
            <a:r>
              <a:rPr lang="it-IT" dirty="0" err="1" smtClean="0"/>
              <a:t>user</a:t>
            </a:r>
            <a:r>
              <a:rPr lang="it-IT" dirty="0" smtClean="0"/>
              <a:t> </a:t>
            </a:r>
            <a:r>
              <a:rPr lang="it-IT" dirty="0" err="1" smtClean="0"/>
              <a:t>granted</a:t>
            </a:r>
            <a:r>
              <a:rPr lang="it-IT" dirty="0" smtClean="0"/>
              <a:t> to </a:t>
            </a:r>
            <a:r>
              <a:rPr lang="it-IT" dirty="0" err="1" smtClean="0"/>
              <a:t>read</a:t>
            </a:r>
            <a:r>
              <a:rPr lang="it-IT" dirty="0" smtClean="0"/>
              <a:t>/</a:t>
            </a:r>
            <a:r>
              <a:rPr lang="it-IT" dirty="0" err="1" smtClean="0"/>
              <a:t>write</a:t>
            </a:r>
            <a:r>
              <a:rPr lang="it-IT" dirty="0" smtClean="0"/>
              <a:t> </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20" y="68915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7151539" y="6283177"/>
            <a:ext cx="6489733" cy="5183335"/>
          </a:xfrm>
        </p:spPr>
        <p:txBody>
          <a:bodyPr/>
          <a:lstStyle/>
          <a:p>
            <a:r>
              <a:rPr lang="it-IT" dirty="0" smtClean="0"/>
              <a:t>Startup </a:t>
            </a:r>
            <a:r>
              <a:rPr lang="it-IT" dirty="0" err="1" smtClean="0"/>
              <a:t>evidences</a:t>
            </a:r>
            <a:r>
              <a:rPr lang="it-IT" dirty="0" smtClean="0"/>
              <a:t> of </a:t>
            </a:r>
            <a:r>
              <a:rPr lang="it-IT" dirty="0" err="1" smtClean="0"/>
              <a:t>Flyway</a:t>
            </a:r>
            <a:endParaRPr lang="it-IT" dirty="0" smtClean="0"/>
          </a:p>
          <a:p>
            <a:pPr marL="0" indent="0">
              <a:buNone/>
            </a:pP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15221122" cy="9694962"/>
          </a:xfrm>
          <a:prstGeom prst="rect">
            <a:avLst/>
          </a:prstGeom>
          <a:noFill/>
        </p:spPr>
        <p:txBody>
          <a:bodyPr wrap="square" rtlCol="0">
            <a:spAutoFit/>
          </a:bodyPr>
          <a:lstStyle/>
          <a:p>
            <a:r>
              <a:rPr lang="it-IT" sz="2400" dirty="0">
                <a:latin typeface="Consolas"/>
              </a:rPr>
              <a:t> ____          _            __ _ _</a:t>
            </a:r>
          </a:p>
          <a:p>
            <a:r>
              <a:rPr lang="it-IT" sz="2400" dirty="0">
                <a:latin typeface="Consolas"/>
              </a:rPr>
              <a:t> /\\ / ___'_ __ _ _(_)_ __  __ _ \ \ \ \</a:t>
            </a:r>
          </a:p>
          <a:p>
            <a:r>
              <a:rPr lang="it-IT" sz="2400" dirty="0">
                <a:latin typeface="Consolas"/>
              </a:rPr>
              <a:t>( ( )\___ | '_ | '_| | '_ \/ _` | \ \ \ \</a:t>
            </a:r>
          </a:p>
          <a:p>
            <a:r>
              <a:rPr lang="it-IT" sz="2400" dirty="0">
                <a:latin typeface="Consolas"/>
              </a:rPr>
              <a:t> \\/  ___)| |_)| | | | | || (_| |  ) ) ) )</a:t>
            </a:r>
          </a:p>
          <a:p>
            <a:r>
              <a:rPr lang="it-IT" sz="2400" dirty="0">
                <a:latin typeface="Consolas"/>
              </a:rPr>
              <a:t>  '  |____| .__|_| |_|_| |_\__, | / / / /</a:t>
            </a:r>
          </a:p>
          <a:p>
            <a:r>
              <a:rPr lang="it-IT" sz="2400" dirty="0">
                <a:latin typeface="Consolas"/>
              </a:rPr>
              <a:t> =========|_|==============|___/=/_/_/_/</a:t>
            </a:r>
          </a:p>
          <a:p>
            <a:r>
              <a:rPr lang="it-IT" sz="2400" dirty="0">
                <a:latin typeface="Consolas"/>
              </a:rPr>
              <a:t> :: Spring </a:t>
            </a:r>
            <a:r>
              <a:rPr lang="it-IT" sz="2400" dirty="0" err="1">
                <a:latin typeface="Consolas"/>
              </a:rPr>
              <a:t>Boot</a:t>
            </a:r>
            <a:r>
              <a:rPr lang="it-IT" sz="2400" dirty="0">
                <a:latin typeface="Consolas"/>
              </a:rPr>
              <a:t> ::        (v1.3.0.RELEASE)</a:t>
            </a:r>
          </a:p>
          <a:p>
            <a:endParaRPr lang="it-IT" sz="2400" dirty="0">
              <a:latin typeface="Consolas"/>
            </a:endParaRPr>
          </a:p>
          <a:p>
            <a:r>
              <a:rPr lang="it-IT" sz="2400" dirty="0" err="1">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1 - </a:t>
            </a:r>
            <a:r>
              <a:rPr lang="it-IT" sz="2400" dirty="0" err="1">
                <a:latin typeface="Consolas"/>
              </a:rPr>
              <a:t>usersDDL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2 - </a:t>
            </a:r>
            <a:r>
              <a:rPr lang="it-IT" sz="2400" dirty="0" err="1">
                <a:latin typeface="Consolas"/>
              </a:rPr>
              <a:t>batteryInventoryDDL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3 - </a:t>
            </a:r>
            <a:r>
              <a:rPr lang="it-IT" sz="2400" dirty="0" err="1">
                <a:latin typeface="Consolas"/>
              </a:rPr>
              <a:t>usersDML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4 - </a:t>
            </a:r>
            <a:r>
              <a:rPr lang="it-IT" sz="2400" dirty="0" err="1">
                <a:latin typeface="Consolas"/>
              </a:rPr>
              <a:t>batteryInventoryDML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5 - </a:t>
            </a:r>
            <a:r>
              <a:rPr lang="it-IT" sz="2400" dirty="0" err="1">
                <a:latin typeface="Consolas"/>
              </a:rPr>
              <a:t>stationAddressDDL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6 - </a:t>
            </a:r>
            <a:r>
              <a:rPr lang="it-IT" sz="2400" dirty="0" err="1">
                <a:latin typeface="Consolas"/>
              </a:rPr>
              <a:t>stationAddressDML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7 - </a:t>
            </a:r>
            <a:r>
              <a:rPr lang="it-IT" sz="2400" dirty="0" err="1">
                <a:latin typeface="Consolas"/>
              </a:rPr>
              <a:t>bookingInfoDDL</a:t>
            </a:r>
            <a:endParaRPr lang="it-IT" sz="2400" dirty="0">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997043"/>
            <a:ext cx="4026768" cy="283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3960440"/>
          </a:xfrm>
        </p:spPr>
        <p:txBody>
          <a:bodyPr/>
          <a:lstStyle/>
          <a:p>
            <a:r>
              <a:rPr lang="it-IT" dirty="0" smtClean="0"/>
              <a:t>Log </a:t>
            </a:r>
            <a:r>
              <a:rPr lang="it-IT" dirty="0" err="1" smtClean="0"/>
              <a:t>evidence</a:t>
            </a:r>
            <a:r>
              <a:rPr lang="it-IT" dirty="0" smtClean="0"/>
              <a:t> of </a:t>
            </a:r>
            <a:r>
              <a:rPr lang="it-IT" dirty="0" err="1" smtClean="0"/>
              <a:t>rest</a:t>
            </a:r>
            <a:r>
              <a:rPr lang="it-IT" dirty="0" smtClean="0"/>
              <a:t> </a:t>
            </a:r>
            <a:r>
              <a:rPr lang="it-IT" dirty="0" err="1" smtClean="0"/>
              <a:t>methods</a:t>
            </a:r>
            <a:r>
              <a:rPr lang="it-IT" dirty="0" smtClean="0"/>
              <a:t> </a:t>
            </a:r>
            <a:r>
              <a:rPr lang="it-IT" dirty="0" err="1" smtClean="0"/>
              <a:t>mappings</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821682" y="3518942"/>
            <a:ext cx="15965188" cy="4524315"/>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/list]</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a:t>
            </a:r>
            <a:r>
              <a:rPr lang="it-IT" sz="2400" b="1" dirty="0" err="1">
                <a:latin typeface="Consolas"/>
              </a:rPr>
              <a:t>addBooking</a:t>
            </a:r>
            <a:r>
              <a:rPr lang="it-IT" sz="2400" b="1" dirty="0" smtClean="0">
                <a:latin typeface="Consolas"/>
              </a:rPr>
              <a:t>/{</a:t>
            </a:r>
            <a:r>
              <a:rPr lang="it-IT" sz="2400" b="1" dirty="0">
                <a:latin typeface="Consolas"/>
              </a:rPr>
              <a:t>stazione}/{batteria}/{citta}/{latitudine}/{longitudine</a:t>
            </a:r>
            <a:r>
              <a:rPr lang="it-IT" sz="2400" b="1" dirty="0" smtClean="0">
                <a:latin typeface="Consolas"/>
              </a:rPr>
              <a:t>}</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findNearestStation</a:t>
            </a:r>
            <a:r>
              <a:rPr lang="it-IT" sz="2400" b="1" dirty="0">
                <a:latin typeface="Consolas"/>
              </a:rPr>
              <a:t>/{latitudine}/{longitudine}/{distanza}</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4808845"/>
          </a:xfrm>
        </p:spPr>
        <p:txBody>
          <a:bodyPr/>
          <a:lstStyle/>
          <a:p>
            <a:r>
              <a:rPr lang="it-IT" dirty="0" smtClean="0"/>
              <a:t>Log </a:t>
            </a:r>
            <a:r>
              <a:rPr lang="it-IT" dirty="0" err="1" smtClean="0"/>
              <a:t>evidences</a:t>
            </a:r>
            <a:r>
              <a:rPr lang="it-IT" dirty="0" smtClean="0"/>
              <a:t> of: </a:t>
            </a:r>
          </a:p>
          <a:p>
            <a:pPr lvl="1"/>
            <a:r>
              <a:rPr lang="it-IT" dirty="0" err="1" smtClean="0"/>
              <a:t>Rest</a:t>
            </a:r>
            <a:r>
              <a:rPr lang="it-IT" dirty="0" smtClean="0"/>
              <a:t> </a:t>
            </a:r>
            <a:r>
              <a:rPr lang="it-IT" dirty="0" err="1" smtClean="0"/>
              <a:t>enivornment</a:t>
            </a:r>
            <a:r>
              <a:rPr lang="it-IT" dirty="0" smtClean="0"/>
              <a:t> end-</a:t>
            </a:r>
            <a:r>
              <a:rPr lang="it-IT" dirty="0" err="1" smtClean="0"/>
              <a:t>points</a:t>
            </a:r>
            <a:r>
              <a:rPr lang="it-IT" dirty="0" smtClean="0"/>
              <a:t> </a:t>
            </a:r>
            <a:r>
              <a:rPr lang="it-IT" strike="sngStrike" dirty="0" smtClean="0"/>
              <a:t>for information </a:t>
            </a:r>
            <a:r>
              <a:rPr lang="it-IT" strike="sngStrike" dirty="0" err="1" smtClean="0"/>
              <a:t>purpouse</a:t>
            </a:r>
            <a:endParaRPr lang="it-IT" strike="sngStrike" dirty="0" smtClean="0"/>
          </a:p>
          <a:p>
            <a:pPr lvl="1"/>
            <a:r>
              <a:rPr lang="it-IT" dirty="0" err="1" smtClean="0"/>
              <a:t>Correct</a:t>
            </a:r>
            <a:r>
              <a:rPr lang="it-IT" dirty="0" smtClean="0"/>
              <a:t> start up of the web container </a:t>
            </a:r>
          </a:p>
          <a:p>
            <a:pPr lvl="1"/>
            <a:r>
              <a:rPr lang="it-IT" dirty="0" smtClean="0"/>
              <a:t>Database URL </a:t>
            </a:r>
            <a:r>
              <a:rPr lang="it-IT" dirty="0" err="1" smtClean="0"/>
              <a:t>resolution</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16129792" cy="10433625"/>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b="1" dirty="0">
              <a:latin typeface="Consolas"/>
            </a:endParaRPr>
          </a:p>
          <a:p>
            <a:endParaRPr lang="it-IT" sz="2400" dirty="0">
              <a:latin typeface="Consolas"/>
            </a:endParaRPr>
          </a:p>
          <a:p>
            <a:r>
              <a:rPr lang="it-IT" sz="2400" dirty="0" smtClean="0">
                <a:latin typeface="Consolas"/>
              </a:rPr>
              <a:t>  	</a:t>
            </a:r>
            <a:r>
              <a:rPr lang="it-IT" sz="2400" b="1" dirty="0" err="1" smtClean="0">
                <a:latin typeface="Consolas"/>
              </a:rPr>
              <a:t>cloud.services.mySqlBackingServices.connection.jdbcurl</a:t>
            </a:r>
            <a:r>
              <a:rPr lang="it-IT" sz="2400" dirty="0" smtClean="0">
                <a:latin typeface="Consolas"/>
              </a:rPr>
              <a:t> </a:t>
            </a:r>
            <a:r>
              <a:rPr lang="it-IT" sz="2400" dirty="0">
                <a:latin typeface="Consolas"/>
              </a:rPr>
              <a:t>JDBC URL= </a:t>
            </a:r>
            <a:r>
              <a:rPr lang="it-IT" sz="2400" b="1" dirty="0" smtClean="0">
                <a:latin typeface="Consolas"/>
              </a:rPr>
              <a:t>NOT IN A CLOUD ENV</a:t>
            </a:r>
            <a:endParaRPr lang="it-IT" sz="2400" b="1" dirty="0">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latin typeface="Consolas"/>
              </a:rPr>
              <a:t>DATASOURCE </a:t>
            </a:r>
            <a:r>
              <a:rPr lang="it-IT" sz="2400" b="1" dirty="0">
                <a:latin typeface="Consolas"/>
              </a:rPr>
              <a:t>URL=</a:t>
            </a:r>
            <a:r>
              <a:rPr lang="it-IT" sz="2400" b="1" dirty="0" err="1">
                <a:latin typeface="Consolas"/>
              </a:rPr>
              <a:t>jdbc:mysql</a:t>
            </a:r>
            <a:r>
              <a:rPr lang="it-IT" sz="2400" b="1" dirty="0">
                <a:latin typeface="Consolas"/>
              </a:rPr>
              <a:t>://</a:t>
            </a:r>
            <a:r>
              <a:rPr lang="it-IT" sz="2400" b="1" dirty="0" err="1">
                <a:latin typeface="Consolas"/>
              </a:rPr>
              <a:t>localhost</a:t>
            </a:r>
            <a:r>
              <a:rPr lang="it-IT" sz="2400" b="1" dirty="0">
                <a:latin typeface="Consolas"/>
              </a:rPr>
              <a:t>/</a:t>
            </a:r>
            <a:r>
              <a:rPr lang="it-IT" sz="2400" b="1" dirty="0" err="1">
                <a:latin typeface="Consolas"/>
              </a:rPr>
              <a:t>bookabattery_db_pws</a:t>
            </a:r>
            <a:r>
              <a:rPr lang="it-IT" sz="2400" dirty="0" smtClean="0">
                <a:latin typeface="Consolas"/>
              </a:rPr>
              <a:t>.</a:t>
            </a:r>
          </a:p>
          <a:p>
            <a:endParaRPr lang="it-IT" sz="2400" dirty="0">
              <a:latin typeface="Consolas"/>
            </a:endParaRP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9" name="Freccia in giù 8"/>
          <p:cNvSpPr/>
          <p:nvPr/>
        </p:nvSpPr>
        <p:spPr bwMode="auto">
          <a:xfrm rot="5400000">
            <a:off x="23871468" y="4475988"/>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640" y="2148996"/>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o 8"/>
          <p:cNvGrpSpPr/>
          <p:nvPr/>
        </p:nvGrpSpPr>
        <p:grpSpPr>
          <a:xfrm>
            <a:off x="1246784" y="135227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1" name="AutoShape 2" descr="Risultati immagini per do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52" y="2570526"/>
            <a:ext cx="3676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Risultati immagini pe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275" y="1158910"/>
            <a:ext cx="4601109" cy="15857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p:cNvGrpSpPr/>
          <p:nvPr/>
        </p:nvGrpSpPr>
        <p:grpSpPr>
          <a:xfrm>
            <a:off x="672134" y="4839109"/>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375498" y="5380447"/>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2" name="Gruppo 41"/>
          <p:cNvGrpSpPr/>
          <p:nvPr/>
        </p:nvGrpSpPr>
        <p:grpSpPr>
          <a:xfrm>
            <a:off x="8951640" y="4830482"/>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2" y="6449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9" name="Connettore 4 38"/>
          <p:cNvCxnSpPr>
            <a:stCxn id="32" idx="2"/>
            <a:endCxn id="43" idx="2"/>
          </p:cNvCxnSpPr>
          <p:nvPr/>
        </p:nvCxnSpPr>
        <p:spPr bwMode="auto">
          <a:xfrm rot="5400000" flipH="1" flipV="1">
            <a:off x="8227246" y="4223435"/>
            <a:ext cx="8627" cy="8279506"/>
          </a:xfrm>
          <a:prstGeom prst="bentConnector3">
            <a:avLst>
              <a:gd name="adj1" fmla="val -22744314"/>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Fumetto 4 47"/>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01080616"/>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6" y="1882539"/>
            <a:ext cx="14786100" cy="118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err="1" smtClean="0"/>
              <a:t>Overview</a:t>
            </a:r>
            <a:r>
              <a:rPr lang="it-IT" sz="2400" dirty="0" smtClean="0"/>
              <a:t> of </a:t>
            </a:r>
            <a:r>
              <a:rPr lang="it-IT" sz="2400" dirty="0" err="1" smtClean="0"/>
              <a:t>this</a:t>
            </a:r>
            <a:r>
              <a:rPr lang="it-IT" sz="2400" dirty="0" smtClean="0"/>
              <a:t> </a:t>
            </a:r>
            <a:r>
              <a:rPr lang="it-IT" sz="2400" dirty="0" err="1" smtClean="0"/>
              <a:t>phase</a:t>
            </a:r>
            <a:endParaRPr lang="it-IT" sz="2400" dirty="0" smtClean="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3567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(non </a:t>
            </a:r>
            <a:r>
              <a:rPr lang="it-IT" dirty="0" err="1" smtClean="0"/>
              <a:t>functional</a:t>
            </a:r>
            <a:r>
              <a:rPr lang="it-IT" dirty="0" smtClean="0"/>
              <a:t>)</a:t>
            </a:r>
            <a:endParaRPr lang="it-IT" dirty="0" smtClean="0"/>
          </a:p>
        </p:txBody>
      </p:sp>
      <p:sp>
        <p:nvSpPr>
          <p:cNvPr id="8195" name="Rectangle 2"/>
          <p:cNvSpPr>
            <a:spLocks noGrp="1" noChangeArrowheads="1"/>
          </p:cNvSpPr>
          <p:nvPr>
            <p:ph type="body" idx="1"/>
          </p:nvPr>
        </p:nvSpPr>
        <p:spPr/>
        <p:txBody>
          <a:bodyPr/>
          <a:lstStyle/>
          <a:p>
            <a:pPr lvl="1" eaLnBrk="1" hangingPunct="1"/>
            <a:r>
              <a:rPr lang="it-IT" b="1" dirty="0" smtClean="0"/>
              <a:t>Design</a:t>
            </a:r>
            <a:endParaRPr lang="it-IT" b="1" dirty="0" smtClean="0"/>
          </a:p>
          <a:p>
            <a:pPr lvl="2" eaLnBrk="1" hangingPunct="1"/>
            <a:r>
              <a:rPr lang="it-IT" dirty="0" smtClean="0"/>
              <a:t>The </a:t>
            </a:r>
            <a:r>
              <a:rPr lang="it-IT" dirty="0" err="1" smtClean="0"/>
              <a:t>composing</a:t>
            </a:r>
            <a:r>
              <a:rPr lang="it-IT" dirty="0" smtClean="0"/>
              <a:t> </a:t>
            </a:r>
            <a:r>
              <a:rPr lang="it-IT" dirty="0" err="1" smtClean="0"/>
              <a:t>services</a:t>
            </a:r>
            <a:r>
              <a:rPr lang="it-IT" dirty="0" smtClean="0"/>
              <a:t> of </a:t>
            </a:r>
            <a:r>
              <a:rPr lang="it-IT" dirty="0" err="1" smtClean="0"/>
              <a:t>this</a:t>
            </a:r>
            <a:r>
              <a:rPr lang="it-IT" dirty="0" smtClean="0"/>
              <a:t> </a:t>
            </a:r>
            <a:r>
              <a:rPr lang="it-IT" dirty="0" err="1" smtClean="0"/>
              <a:t>computing</a:t>
            </a:r>
            <a:r>
              <a:rPr lang="it-IT" dirty="0" smtClean="0"/>
              <a:t> </a:t>
            </a:r>
            <a:r>
              <a:rPr lang="it-IT" dirty="0" err="1" smtClean="0"/>
              <a:t>system</a:t>
            </a:r>
            <a:r>
              <a:rPr lang="it-IT" dirty="0" smtClean="0"/>
              <a:t>, </a:t>
            </a:r>
            <a:r>
              <a:rPr lang="it-IT" dirty="0" err="1" smtClean="0"/>
              <a:t>shoud</a:t>
            </a:r>
            <a:r>
              <a:rPr lang="it-IT" dirty="0" smtClean="0"/>
              <a:t> be </a:t>
            </a:r>
            <a:r>
              <a:rPr lang="it-IT" dirty="0" err="1" smtClean="0"/>
              <a:t>loosely</a:t>
            </a:r>
            <a:r>
              <a:rPr lang="it-IT" dirty="0" smtClean="0"/>
              <a:t> </a:t>
            </a:r>
            <a:r>
              <a:rPr lang="it-IT" dirty="0" err="1" smtClean="0"/>
              <a:t>coupled</a:t>
            </a:r>
            <a:r>
              <a:rPr lang="it-IT" dirty="0" smtClean="0"/>
              <a:t>, </a:t>
            </a:r>
            <a:r>
              <a:rPr lang="it-IT" dirty="0" err="1" smtClean="0"/>
              <a:t>each</a:t>
            </a:r>
            <a:r>
              <a:rPr lang="it-IT" dirty="0" smtClean="0"/>
              <a:t> </a:t>
            </a:r>
            <a:r>
              <a:rPr lang="it-IT" dirty="0" err="1" smtClean="0"/>
              <a:t>other</a:t>
            </a:r>
            <a:r>
              <a:rPr lang="it-IT" dirty="0" smtClean="0"/>
              <a:t> </a:t>
            </a:r>
            <a:r>
              <a:rPr lang="it-IT" dirty="0" err="1" smtClean="0"/>
              <a:t>indipendent</a:t>
            </a:r>
            <a:r>
              <a:rPr lang="it-IT" dirty="0" smtClean="0"/>
              <a:t> </a:t>
            </a:r>
            <a:r>
              <a:rPr lang="it-IT" dirty="0" err="1" smtClean="0"/>
              <a:t>at</a:t>
            </a:r>
            <a:r>
              <a:rPr lang="it-IT" dirty="0" smtClean="0"/>
              <a:t> </a:t>
            </a:r>
            <a:r>
              <a:rPr lang="it-IT" dirty="0" err="1" smtClean="0"/>
              <a:t>develop</a:t>
            </a:r>
            <a:r>
              <a:rPr lang="it-IT" dirty="0" smtClean="0"/>
              <a:t> and deploy time and for scale out </a:t>
            </a:r>
            <a:r>
              <a:rPr lang="it-IT" dirty="0" err="1" smtClean="0"/>
              <a:t>purposes</a:t>
            </a:r>
            <a:endParaRPr lang="it-IT" dirty="0" smtClean="0"/>
          </a:p>
          <a:p>
            <a:pPr lvl="2" eaLnBrk="1" hangingPunct="1"/>
            <a:r>
              <a:rPr lang="it-IT" dirty="0" smtClean="0"/>
              <a:t>For </a:t>
            </a:r>
            <a:r>
              <a:rPr lang="it-IT" dirty="0" err="1" smtClean="0"/>
              <a:t>each</a:t>
            </a:r>
            <a:r>
              <a:rPr lang="it-IT" dirty="0" smtClean="0"/>
              <a:t> service the </a:t>
            </a:r>
            <a:r>
              <a:rPr lang="it-IT" dirty="0" err="1" smtClean="0"/>
              <a:t>adoption</a:t>
            </a:r>
            <a:r>
              <a:rPr lang="it-IT" dirty="0"/>
              <a:t> of new </a:t>
            </a:r>
            <a:r>
              <a:rPr lang="it-IT" dirty="0" err="1"/>
              <a:t>technology</a:t>
            </a:r>
            <a:r>
              <a:rPr lang="it-IT" dirty="0"/>
              <a:t> or design pattern </a:t>
            </a:r>
            <a:r>
              <a:rPr lang="it-IT" dirty="0" err="1" smtClean="0"/>
              <a:t>should</a:t>
            </a:r>
            <a:r>
              <a:rPr lang="it-IT" dirty="0" smtClean="0"/>
              <a:t> be </a:t>
            </a:r>
            <a:r>
              <a:rPr lang="it-IT" dirty="0" err="1" smtClean="0"/>
              <a:t>quick</a:t>
            </a:r>
            <a:r>
              <a:rPr lang="it-IT" dirty="0" smtClean="0"/>
              <a:t> and </a:t>
            </a:r>
            <a:r>
              <a:rPr lang="it-IT" dirty="0" err="1" smtClean="0"/>
              <a:t>impactless</a:t>
            </a:r>
            <a:r>
              <a:rPr lang="it-IT" dirty="0" smtClean="0"/>
              <a:t> </a:t>
            </a:r>
            <a:r>
              <a:rPr lang="it-IT" dirty="0" err="1" smtClean="0"/>
              <a:t>against</a:t>
            </a:r>
            <a:r>
              <a:rPr lang="it-IT" dirty="0" smtClean="0"/>
              <a:t> the </a:t>
            </a:r>
            <a:r>
              <a:rPr lang="it-IT" dirty="0" err="1" smtClean="0"/>
              <a:t>overall</a:t>
            </a:r>
            <a:r>
              <a:rPr lang="it-IT" dirty="0" smtClean="0"/>
              <a:t> </a:t>
            </a:r>
            <a:r>
              <a:rPr lang="it-IT" dirty="0" err="1" smtClean="0"/>
              <a:t>system</a:t>
            </a:r>
            <a:r>
              <a:rPr lang="it-IT" dirty="0" smtClean="0"/>
              <a:t> (</a:t>
            </a:r>
            <a:r>
              <a:rPr lang="it-IT" dirty="0" err="1" smtClean="0"/>
              <a:t>towards</a:t>
            </a:r>
            <a:r>
              <a:rPr lang="it-IT" dirty="0" smtClean="0"/>
              <a:t> the </a:t>
            </a:r>
            <a:r>
              <a:rPr lang="it-IT" dirty="0" err="1" smtClean="0"/>
              <a:t>remain</a:t>
            </a:r>
            <a:r>
              <a:rPr lang="it-IT" dirty="0" smtClean="0"/>
              <a:t> </a:t>
            </a:r>
            <a:r>
              <a:rPr lang="it-IT" dirty="0" err="1" smtClean="0"/>
              <a:t>services</a:t>
            </a:r>
            <a:r>
              <a:rPr lang="it-IT" dirty="0" smtClean="0"/>
              <a:t>) </a:t>
            </a:r>
          </a:p>
          <a:p>
            <a:pPr lvl="1" eaLnBrk="1" hangingPunct="1"/>
            <a:r>
              <a:rPr lang="it-IT" b="1" dirty="0" smtClean="0"/>
              <a:t>Technical </a:t>
            </a:r>
          </a:p>
          <a:p>
            <a:pPr lvl="2" eaLnBrk="1" hangingPunct="1"/>
            <a:r>
              <a:rPr lang="it-IT" dirty="0" smtClean="0"/>
              <a:t>Deployment </a:t>
            </a:r>
            <a:r>
              <a:rPr lang="it-IT" dirty="0" err="1" smtClean="0"/>
              <a:t>should</a:t>
            </a:r>
            <a:r>
              <a:rPr lang="it-IT" dirty="0" smtClean="0"/>
              <a:t> be </a:t>
            </a:r>
            <a:r>
              <a:rPr lang="it-IT" dirty="0" err="1" smtClean="0"/>
              <a:t>flexible</a:t>
            </a:r>
            <a:r>
              <a:rPr lang="it-IT" dirty="0" smtClean="0"/>
              <a:t> and </a:t>
            </a:r>
            <a:r>
              <a:rPr lang="it-IT" dirty="0" err="1" smtClean="0"/>
              <a:t>environment</a:t>
            </a:r>
            <a:r>
              <a:rPr lang="it-IT" dirty="0" smtClean="0"/>
              <a:t> </a:t>
            </a:r>
            <a:r>
              <a:rPr lang="it-IT" dirty="0" err="1" smtClean="0"/>
              <a:t>invariant</a:t>
            </a:r>
            <a:r>
              <a:rPr lang="it-IT" dirty="0" smtClean="0"/>
              <a:t> (</a:t>
            </a:r>
            <a:r>
              <a:rPr lang="it-IT" dirty="0" err="1" smtClean="0"/>
              <a:t>locally</a:t>
            </a:r>
            <a:r>
              <a:rPr lang="it-IT" dirty="0" smtClean="0"/>
              <a:t>/in a </a:t>
            </a:r>
            <a:r>
              <a:rPr lang="it-IT" dirty="0" err="1" smtClean="0"/>
              <a:t>cloud</a:t>
            </a:r>
            <a:r>
              <a:rPr lang="it-IT" dirty="0" smtClean="0"/>
              <a:t> </a:t>
            </a:r>
            <a:r>
              <a:rPr lang="it-IT" dirty="0" err="1" smtClean="0"/>
              <a:t>based</a:t>
            </a:r>
            <a:r>
              <a:rPr lang="it-IT" dirty="0" smtClean="0"/>
              <a:t> </a:t>
            </a:r>
            <a:r>
              <a:rPr lang="it-IT" dirty="0" err="1" smtClean="0"/>
              <a:t>environment</a:t>
            </a:r>
            <a:r>
              <a:rPr lang="it-IT" dirty="0" smtClean="0"/>
              <a:t>)</a:t>
            </a:r>
          </a:p>
          <a:p>
            <a:pPr lvl="2" eaLnBrk="1" hangingPunct="1"/>
            <a:r>
              <a:rPr lang="it-IT" dirty="0" smtClean="0"/>
              <a:t>Data </a:t>
            </a:r>
            <a:r>
              <a:rPr lang="it-IT" dirty="0" err="1" smtClean="0"/>
              <a:t>consistency</a:t>
            </a:r>
            <a:r>
              <a:rPr lang="it-IT" dirty="0" smtClean="0"/>
              <a:t> </a:t>
            </a:r>
            <a:r>
              <a:rPr lang="it-IT" dirty="0" err="1" smtClean="0"/>
              <a:t>shoud</a:t>
            </a:r>
            <a:r>
              <a:rPr lang="it-IT" dirty="0" smtClean="0"/>
              <a:t> be </a:t>
            </a:r>
            <a:r>
              <a:rPr lang="it-IT" dirty="0" err="1" smtClean="0"/>
              <a:t>realized</a:t>
            </a:r>
            <a:r>
              <a:rPr lang="it-IT" dirty="0" smtClean="0"/>
              <a:t> </a:t>
            </a:r>
            <a:r>
              <a:rPr lang="it-IT" dirty="0" smtClean="0"/>
              <a:t>by </a:t>
            </a:r>
            <a:r>
              <a:rPr lang="it-IT" dirty="0" err="1" smtClean="0"/>
              <a:t>asynchronous</a:t>
            </a:r>
            <a:r>
              <a:rPr lang="it-IT" dirty="0" smtClean="0"/>
              <a:t> </a:t>
            </a:r>
            <a:r>
              <a:rPr lang="it-IT" dirty="0" smtClean="0"/>
              <a:t>non-</a:t>
            </a:r>
            <a:r>
              <a:rPr lang="it-IT" dirty="0" err="1" smtClean="0"/>
              <a:t>blocking</a:t>
            </a:r>
            <a:r>
              <a:rPr lang="it-IT" dirty="0" smtClean="0"/>
              <a:t> </a:t>
            </a:r>
            <a:r>
              <a:rPr lang="it-IT" dirty="0" err="1" smtClean="0"/>
              <a:t>operations</a:t>
            </a:r>
            <a:endParaRPr lang="it-IT" dirty="0" smtClean="0"/>
          </a:p>
          <a:p>
            <a:pPr lvl="2" eaLnBrk="1" hangingPunct="1"/>
            <a:r>
              <a:rPr lang="it-IT" dirty="0" smtClean="0"/>
              <a:t>Data </a:t>
            </a:r>
            <a:r>
              <a:rPr lang="it-IT" dirty="0" err="1" smtClean="0"/>
              <a:t>persistance</a:t>
            </a:r>
            <a:r>
              <a:rPr lang="it-IT" dirty="0" smtClean="0"/>
              <a:t> </a:t>
            </a:r>
            <a:r>
              <a:rPr lang="it-IT" dirty="0" err="1" smtClean="0"/>
              <a:t>shoud</a:t>
            </a:r>
            <a:r>
              <a:rPr lang="it-IT" dirty="0" smtClean="0"/>
              <a:t> be </a:t>
            </a:r>
            <a:r>
              <a:rPr lang="it-IT" dirty="0" err="1" smtClean="0"/>
              <a:t>realized</a:t>
            </a:r>
            <a:r>
              <a:rPr lang="it-IT" dirty="0" smtClean="0"/>
              <a:t> </a:t>
            </a:r>
            <a:r>
              <a:rPr lang="it-IT" dirty="0" smtClean="0"/>
              <a:t>by a </a:t>
            </a:r>
            <a:r>
              <a:rPr lang="it-IT" dirty="0" err="1" smtClean="0"/>
              <a:t>poliglot</a:t>
            </a:r>
            <a:r>
              <a:rPr lang="it-IT" dirty="0" smtClean="0"/>
              <a:t> </a:t>
            </a:r>
            <a:r>
              <a:rPr lang="it-IT" dirty="0" err="1" smtClean="0"/>
              <a:t>approach</a:t>
            </a:r>
            <a:r>
              <a:rPr lang="it-IT" dirty="0" smtClean="0"/>
              <a:t> with </a:t>
            </a:r>
            <a:r>
              <a:rPr lang="it-IT" dirty="0" err="1" smtClean="0"/>
              <a:t>different</a:t>
            </a:r>
            <a:r>
              <a:rPr lang="it-IT" dirty="0" smtClean="0"/>
              <a:t> and </a:t>
            </a:r>
            <a:r>
              <a:rPr lang="it-IT" dirty="0" err="1" smtClean="0"/>
              <a:t>specialized</a:t>
            </a:r>
            <a:r>
              <a:rPr lang="it-IT" dirty="0" smtClean="0"/>
              <a:t> data </a:t>
            </a:r>
            <a:r>
              <a:rPr lang="it-IT" dirty="0" err="1" smtClean="0"/>
              <a:t>store</a:t>
            </a:r>
            <a:r>
              <a:rPr lang="it-IT" dirty="0" smtClean="0"/>
              <a:t>  </a:t>
            </a:r>
            <a:endParaRPr lang="it-IT" dirty="0" smtClean="0"/>
          </a:p>
          <a:p>
            <a:pPr lvl="2" eaLnBrk="1" hangingPunct="1"/>
            <a:r>
              <a:rPr lang="it-IT" b="1" dirty="0" smtClean="0"/>
              <a:t>System </a:t>
            </a:r>
            <a:r>
              <a:rPr lang="it-IT" b="1" dirty="0" smtClean="0"/>
              <a:t>management</a:t>
            </a:r>
            <a:r>
              <a:rPr lang="it-IT" b="1" dirty="0"/>
              <a:t>	</a:t>
            </a:r>
          </a:p>
          <a:p>
            <a:pPr lvl="2" eaLnBrk="1" hangingPunct="1"/>
            <a:r>
              <a:rPr lang="it-IT" dirty="0" smtClean="0"/>
              <a:t>The </a:t>
            </a:r>
            <a:r>
              <a:rPr lang="it-IT" dirty="0" err="1" smtClean="0"/>
              <a:t>eventual</a:t>
            </a:r>
            <a:r>
              <a:rPr lang="it-IT" dirty="0" smtClean="0"/>
              <a:t> </a:t>
            </a:r>
            <a:r>
              <a:rPr lang="it-IT" dirty="0" err="1" smtClean="0"/>
              <a:t>infrastructure</a:t>
            </a:r>
            <a:r>
              <a:rPr lang="it-IT" dirty="0" smtClean="0"/>
              <a:t> scale-out </a:t>
            </a:r>
            <a:r>
              <a:rPr lang="it-IT" dirty="0" err="1" smtClean="0"/>
              <a:t>should</a:t>
            </a:r>
            <a:r>
              <a:rPr lang="it-IT" dirty="0" smtClean="0"/>
              <a:t> be </a:t>
            </a:r>
            <a:r>
              <a:rPr lang="it-IT" dirty="0" err="1" smtClean="0"/>
              <a:t>simplest</a:t>
            </a:r>
            <a:r>
              <a:rPr lang="it-IT" dirty="0" smtClean="0"/>
              <a:t> </a:t>
            </a:r>
            <a:r>
              <a:rPr lang="it-IT" dirty="0" err="1" smtClean="0"/>
              <a:t>possible</a:t>
            </a:r>
            <a:r>
              <a:rPr lang="it-IT" dirty="0" smtClean="0"/>
              <a:t> </a:t>
            </a:r>
            <a:r>
              <a:rPr lang="it-IT" dirty="0" smtClean="0"/>
              <a:t>(</a:t>
            </a:r>
            <a:r>
              <a:rPr lang="it-IT" dirty="0" err="1" smtClean="0"/>
              <a:t>minimizing</a:t>
            </a:r>
            <a:r>
              <a:rPr lang="it-IT" dirty="0" smtClean="0"/>
              <a:t> service </a:t>
            </a:r>
            <a:r>
              <a:rPr lang="it-IT" dirty="0" err="1" smtClean="0"/>
              <a:t>downtime</a:t>
            </a:r>
            <a:r>
              <a:rPr lang="it-IT" dirty="0" smtClean="0"/>
              <a:t>)</a:t>
            </a:r>
          </a:p>
          <a:p>
            <a:pPr lvl="2" eaLnBrk="1" hangingPunct="1"/>
            <a:r>
              <a:rPr lang="it-IT" dirty="0" smtClean="0"/>
              <a:t>Service </a:t>
            </a:r>
            <a:r>
              <a:rPr lang="it-IT" dirty="0" err="1" smtClean="0"/>
              <a:t>discovery</a:t>
            </a:r>
            <a:r>
              <a:rPr lang="it-IT" dirty="0" smtClean="0"/>
              <a:t> </a:t>
            </a:r>
            <a:r>
              <a:rPr lang="it-IT" dirty="0" err="1" smtClean="0"/>
              <a:t>should</a:t>
            </a:r>
            <a:r>
              <a:rPr lang="it-IT" dirty="0" smtClean="0"/>
              <a:t> </a:t>
            </a:r>
            <a:r>
              <a:rPr lang="it-IT" dirty="0" smtClean="0"/>
              <a:t>be </a:t>
            </a:r>
            <a:r>
              <a:rPr lang="it-IT" dirty="0" err="1" smtClean="0"/>
              <a:t>realized</a:t>
            </a:r>
            <a:r>
              <a:rPr lang="it-IT" dirty="0" smtClean="0"/>
              <a:t>  </a:t>
            </a:r>
            <a:r>
              <a:rPr lang="it-IT" dirty="0" err="1" smtClean="0"/>
              <a:t>without</a:t>
            </a:r>
            <a:r>
              <a:rPr lang="it-IT" dirty="0" smtClean="0"/>
              <a:t> </a:t>
            </a:r>
            <a:r>
              <a:rPr lang="it-IT" dirty="0" err="1" smtClean="0"/>
              <a:t>coding</a:t>
            </a:r>
            <a:r>
              <a:rPr lang="it-IT" dirty="0" smtClean="0"/>
              <a:t> the </a:t>
            </a:r>
            <a:r>
              <a:rPr lang="it-IT" dirty="0" err="1" smtClean="0"/>
              <a:t>services</a:t>
            </a:r>
            <a:r>
              <a:rPr lang="it-IT" dirty="0" smtClean="0"/>
              <a:t> </a:t>
            </a:r>
            <a:r>
              <a:rPr lang="it-IT" dirty="0" err="1" smtClean="0"/>
              <a:t>resolution</a:t>
            </a:r>
            <a:r>
              <a:rPr lang="it-IT" dirty="0" smtClean="0"/>
              <a:t> </a:t>
            </a:r>
            <a:endParaRPr lang="it-IT" dirty="0"/>
          </a:p>
          <a:p>
            <a:pPr lvl="2" eaLnBrk="1" hangingPunct="1"/>
            <a:r>
              <a:rPr lang="it-IT" dirty="0"/>
              <a:t>C</a:t>
            </a:r>
            <a:r>
              <a:rPr lang="it-IT" dirty="0" smtClean="0"/>
              <a:t>lient </a:t>
            </a:r>
            <a:r>
              <a:rPr lang="it-IT" dirty="0" smtClean="0"/>
              <a:t>side </a:t>
            </a:r>
            <a:r>
              <a:rPr lang="it-IT" dirty="0" err="1" smtClean="0"/>
              <a:t>load</a:t>
            </a:r>
            <a:r>
              <a:rPr lang="it-IT" dirty="0" smtClean="0"/>
              <a:t> </a:t>
            </a:r>
            <a:r>
              <a:rPr lang="it-IT" dirty="0" err="1" smtClean="0"/>
              <a:t>balancing</a:t>
            </a:r>
            <a:r>
              <a:rPr lang="it-IT" dirty="0" smtClean="0"/>
              <a:t> </a:t>
            </a:r>
            <a:r>
              <a:rPr lang="it-IT" dirty="0" err="1" smtClean="0"/>
              <a:t>features</a:t>
            </a:r>
            <a:r>
              <a:rPr lang="it-IT" dirty="0" smtClean="0"/>
              <a:t> </a:t>
            </a:r>
            <a:r>
              <a:rPr lang="it-IT" dirty="0" err="1" smtClean="0"/>
              <a:t>should</a:t>
            </a:r>
            <a:r>
              <a:rPr lang="it-IT" dirty="0" smtClean="0"/>
              <a:t> </a:t>
            </a:r>
            <a:r>
              <a:rPr lang="it-IT" dirty="0" smtClean="0"/>
              <a:t>be </a:t>
            </a:r>
            <a:r>
              <a:rPr lang="it-IT" dirty="0" err="1" smtClean="0"/>
              <a:t>realized</a:t>
            </a:r>
            <a:r>
              <a:rPr lang="it-IT" dirty="0" smtClean="0"/>
              <a:t> </a:t>
            </a:r>
            <a:r>
              <a:rPr lang="it-IT" dirty="0" err="1" smtClean="0"/>
              <a:t>without</a:t>
            </a:r>
            <a:r>
              <a:rPr lang="it-IT" dirty="0" smtClean="0"/>
              <a:t> </a:t>
            </a:r>
            <a:r>
              <a:rPr lang="it-IT" dirty="0" err="1" smtClean="0"/>
              <a:t>infrastructure</a:t>
            </a:r>
            <a:r>
              <a:rPr lang="it-IT" dirty="0" smtClean="0"/>
              <a:t> </a:t>
            </a:r>
            <a:r>
              <a:rPr lang="it-IT" dirty="0" err="1" smtClean="0"/>
              <a:t>needs</a:t>
            </a:r>
            <a:r>
              <a:rPr lang="it-IT" dirty="0" smtClean="0"/>
              <a:t>, </a:t>
            </a:r>
            <a:r>
              <a:rPr lang="it-IT" dirty="0" err="1" smtClean="0"/>
              <a:t>simply</a:t>
            </a:r>
            <a:r>
              <a:rPr lang="it-IT" dirty="0" smtClean="0"/>
              <a:t> </a:t>
            </a:r>
            <a:r>
              <a:rPr lang="it-IT" dirty="0" err="1" smtClean="0"/>
              <a:t>adding</a:t>
            </a:r>
            <a:r>
              <a:rPr lang="it-IT" dirty="0" smtClean="0"/>
              <a:t> new service </a:t>
            </a:r>
            <a:r>
              <a:rPr lang="it-IT" dirty="0" err="1" smtClean="0"/>
              <a:t>instances</a:t>
            </a:r>
            <a:endParaRPr lang="it-IT"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marL="0" indent="0">
              <a:buNone/>
            </a:pPr>
            <a:r>
              <a:rPr lang="en-US" sz="2800" dirty="0" err="1" smtClean="0"/>
              <a:t>Docker</a:t>
            </a:r>
            <a:r>
              <a:rPr lang="en-US" sz="2800" dirty="0" smtClean="0"/>
              <a:t> </a:t>
            </a:r>
            <a:r>
              <a:rPr lang="en-US" sz="2800" dirty="0"/>
              <a:t>is a </a:t>
            </a:r>
            <a:r>
              <a:rPr lang="en-US" sz="2800" dirty="0" smtClean="0"/>
              <a:t>way </a:t>
            </a:r>
            <a:r>
              <a:rPr lang="en-US" sz="2800" dirty="0"/>
              <a:t>to containerize </a:t>
            </a:r>
            <a:r>
              <a:rPr lang="en-US" sz="2800" dirty="0" smtClean="0"/>
              <a:t>applications. </a:t>
            </a:r>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that’s independent of the technology used to</a:t>
            </a:r>
          </a:p>
          <a:p>
            <a:pPr marL="0" indent="0">
              <a:buNone/>
            </a:pPr>
            <a:r>
              <a:rPr lang="en-US" sz="2800" dirty="0"/>
              <a:t>implement the service. </a:t>
            </a:r>
            <a:endParaRPr lang="en-US" sz="2800" dirty="0" smtClean="0"/>
          </a:p>
          <a:p>
            <a:pPr marL="0" indent="0">
              <a:buNone/>
            </a:pPr>
            <a:r>
              <a:rPr lang="en-US" sz="2800" dirty="0" smtClean="0"/>
              <a:t>At </a:t>
            </a:r>
            <a:r>
              <a:rPr lang="en-US" sz="2800" dirty="0"/>
              <a:t>runtime it provides a high degree of isolation between different services. </a:t>
            </a:r>
            <a:endParaRPr lang="en-US" sz="2800" dirty="0" smtClean="0"/>
          </a:p>
          <a:p>
            <a:pPr marL="0" indent="0">
              <a:buNone/>
            </a:pPr>
            <a:r>
              <a:rPr lang="en-US" sz="2800" dirty="0" err="1" smtClean="0"/>
              <a:t>However,unlike</a:t>
            </a:r>
            <a:r>
              <a:rPr lang="en-US" sz="2800" dirty="0" smtClean="0"/>
              <a:t> </a:t>
            </a:r>
            <a:r>
              <a:rPr lang="en-US" sz="2800" dirty="0"/>
              <a:t>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a:t>
            </a:r>
            <a:r>
              <a:rPr lang="en-US" sz="2800" dirty="0" smtClean="0"/>
              <a:t>started extremely </a:t>
            </a:r>
            <a:r>
              <a:rPr lang="en-US" sz="2800" dirty="0"/>
              <a:t>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strike="sngStrike" dirty="0" err="1" smtClean="0"/>
              <a:t>Docker</a:t>
            </a:r>
            <a:r>
              <a:rPr lang="en-US" sz="2800" strike="sngStrike" dirty="0" smtClean="0"/>
              <a:t> </a:t>
            </a:r>
            <a:r>
              <a:rPr lang="en-US" sz="2800" strike="sngStrike" dirty="0"/>
              <a:t>runs on a variety of platforms. It runs natively on Linux. You can also run </a:t>
            </a:r>
            <a:r>
              <a:rPr lang="en-US" sz="2800" strike="sngStrike" dirty="0" err="1"/>
              <a:t>Docker</a:t>
            </a:r>
            <a:r>
              <a:rPr lang="en-US" sz="2800" strike="sngStrike" dirty="0"/>
              <a:t> on Windows and Mac</a:t>
            </a:r>
          </a:p>
          <a:p>
            <a:pPr marL="0" indent="0">
              <a:buNone/>
            </a:pPr>
            <a:r>
              <a:rPr lang="en-US" sz="2800" strike="sngStrike" dirty="0"/>
              <a:t>OSX using Boot2Docker, which runs the </a:t>
            </a:r>
            <a:r>
              <a:rPr lang="en-US" sz="2800" strike="sngStrike" dirty="0" err="1"/>
              <a:t>Docker</a:t>
            </a:r>
            <a:r>
              <a:rPr lang="en-US" sz="2800" strike="sngStrike" dirty="0"/>
              <a:t> daemon in a </a:t>
            </a:r>
            <a:r>
              <a:rPr lang="en-US" sz="2800" strike="sngStrike" dirty="0" err="1"/>
              <a:t>VirtualBox</a:t>
            </a:r>
            <a:r>
              <a:rPr lang="en-US" sz="2800" strike="sngStrike" dirty="0"/>
              <a:t> VM. </a:t>
            </a:r>
            <a:endParaRPr lang="en-US" sz="2800" strike="sngStrike"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a:t>
            </a:r>
            <a:r>
              <a:rPr lang="en-US" sz="2800" u="sng" dirty="0"/>
              <a:t>which is a portable application packaging </a:t>
            </a:r>
            <a:r>
              <a:rPr lang="en-US" sz="2800" u="sng" dirty="0" smtClean="0"/>
              <a:t>format</a:t>
            </a:r>
            <a:r>
              <a:rPr lang="en-US" sz="2800" dirty="0" smtClean="0"/>
              <a:t>,</a:t>
            </a:r>
          </a:p>
          <a:p>
            <a:pPr marL="0" indent="0">
              <a:buNone/>
            </a:pPr>
            <a:r>
              <a:rPr lang="en-US" sz="2800" dirty="0"/>
              <a:t>	</a:t>
            </a:r>
            <a:r>
              <a:rPr lang="en-US" sz="2800" dirty="0" smtClean="0"/>
              <a:t>and </a:t>
            </a:r>
            <a:r>
              <a:rPr lang="en-US" sz="2800" b="1" dirty="0" smtClean="0"/>
              <a:t>container, </a:t>
            </a:r>
            <a:r>
              <a:rPr lang="en-US" sz="2800" u="sng" dirty="0" smtClean="0"/>
              <a:t>which </a:t>
            </a:r>
            <a:r>
              <a:rPr lang="en-US" sz="2800" u="sng" dirty="0"/>
              <a:t>is a running image and consists of one or more sandboxed </a:t>
            </a:r>
            <a:r>
              <a:rPr lang="en-US" sz="2800" u="sng" dirty="0" smtClean="0"/>
              <a:t>processes</a:t>
            </a:r>
            <a:r>
              <a:rPr lang="it-IT" sz="2800" strike="sngStrike" dirty="0" smtClean="0"/>
              <a:t> </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marL="0" indent="0" algn="just">
              <a:buNone/>
            </a:pPr>
            <a:r>
              <a:rPr lang="en-US" sz="2400" dirty="0" smtClean="0"/>
              <a:t>A </a:t>
            </a:r>
            <a:r>
              <a:rPr lang="en-US" sz="2400" b="1" dirty="0" err="1"/>
              <a:t>Docker</a:t>
            </a:r>
            <a:r>
              <a:rPr lang="en-US" sz="2400" b="1" dirty="0"/>
              <a:t> image </a:t>
            </a:r>
            <a:r>
              <a:rPr lang="en-US" sz="2400" dirty="0"/>
              <a:t>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strike="sngStrike" dirty="0"/>
              <a:t>such as apt-get install –y and then saving the container as a new image. </a:t>
            </a:r>
            <a:endParaRPr lang="en-US" sz="2400" strike="sngStrike" dirty="0" smtClean="0"/>
          </a:p>
          <a:p>
            <a:pPr marL="0" indent="0" algn="just">
              <a:buNone/>
            </a:pPr>
            <a:r>
              <a:rPr lang="en-US" sz="2400" dirty="0" smtClean="0"/>
              <a:t>to </a:t>
            </a:r>
            <a:r>
              <a:rPr lang="en-US" sz="2400" dirty="0"/>
              <a:t>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t>
            </a:r>
            <a:r>
              <a:rPr lang="en-US" sz="2400" dirty="0" smtClean="0"/>
              <a:t>and deploy </a:t>
            </a:r>
            <a:r>
              <a:rPr lang="en-US" sz="2400" dirty="0"/>
              <a:t>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a:t>
            </a:r>
            <a:r>
              <a:rPr lang="en-US" sz="2400" dirty="0" smtClean="0"/>
              <a:t>command that </a:t>
            </a:r>
            <a:r>
              <a:rPr lang="en-US" sz="2400" dirty="0"/>
              <a:t>changes the file </a:t>
            </a:r>
            <a:r>
              <a:rPr lang="en-US" sz="2400" dirty="0" smtClean="0"/>
              <a:t>system </a:t>
            </a:r>
            <a:r>
              <a:rPr lang="en-US" sz="2400" dirty="0"/>
              <a:t>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a:t>
            </a:r>
            <a:endParaRPr lang="en-US" sz="2400" dirty="0" smtClean="0"/>
          </a:p>
          <a:p>
            <a:pPr marL="0" indent="0" algn="just">
              <a:buNone/>
            </a:pPr>
            <a:r>
              <a:rPr lang="en-US" sz="2400" dirty="0" smtClean="0"/>
              <a:t>Only </a:t>
            </a:r>
            <a:r>
              <a:rPr lang="en-US" sz="2400" dirty="0"/>
              <a:t>those layers that don’t </a:t>
            </a:r>
            <a:r>
              <a:rPr lang="en-US" sz="2400" dirty="0" smtClean="0"/>
              <a:t>exist on </a:t>
            </a:r>
            <a:r>
              <a:rPr lang="en-US" sz="2400" dirty="0"/>
              <a:t>the destination machine need to be copied, which usually results in a dramatic </a:t>
            </a:r>
            <a:r>
              <a:rPr lang="en-US" sz="2400" dirty="0" smtClean="0"/>
              <a:t>speedup.</a:t>
            </a:r>
          </a:p>
          <a:p>
            <a:pPr marL="0" indent="0" algn="just">
              <a:buNone/>
            </a:pPr>
            <a:r>
              <a:rPr lang="en-US" sz="2400" dirty="0" smtClean="0"/>
              <a:t>Another important benefit </a:t>
            </a:r>
            <a:r>
              <a:rPr lang="en-US" sz="2400" dirty="0"/>
              <a:t>of the layered structure is that </a:t>
            </a:r>
            <a:r>
              <a:rPr lang="en-US" sz="2400" dirty="0" err="1"/>
              <a:t>Docker</a:t>
            </a:r>
            <a:r>
              <a:rPr lang="en-US" sz="2400" dirty="0"/>
              <a:t> aggressively caches layers when building an image. </a:t>
            </a:r>
            <a:endParaRPr lang="en-US" sz="2400" dirty="0" smtClean="0"/>
          </a:p>
          <a:p>
            <a:pPr marL="0" indent="0" algn="just">
              <a:buNone/>
            </a:pPr>
            <a:r>
              <a:rPr lang="en-US" sz="2400" dirty="0" smtClean="0"/>
              <a:t>When </a:t>
            </a:r>
            <a:r>
              <a:rPr lang="en-US" sz="2400" dirty="0" err="1" smtClean="0"/>
              <a:t>reexecuting</a:t>
            </a:r>
            <a:r>
              <a:rPr lang="en-US" sz="2400" dirty="0" smtClean="0"/>
              <a:t> a </a:t>
            </a:r>
            <a:r>
              <a:rPr lang="en-US" sz="2400" dirty="0"/>
              <a:t>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t>
            </a:r>
            <a:endParaRPr lang="en-US" sz="2400" dirty="0" smtClean="0"/>
          </a:p>
          <a:p>
            <a:pPr marL="0" indent="0" algn="just">
              <a:buNone/>
            </a:pPr>
            <a:r>
              <a:rPr lang="en-US" sz="2400" strike="sngStrike" dirty="0" smtClean="0"/>
              <a:t>As </a:t>
            </a:r>
            <a:r>
              <a:rPr lang="en-US" sz="2400" strike="sngStrike" dirty="0"/>
              <a:t>a result, building an image is usually extremely fast.</a:t>
            </a:r>
            <a:endParaRPr lang="it-IT" sz="2400" strike="sngStrike"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a:xfrm>
            <a:off x="617538" y="1676400"/>
            <a:ext cx="23134637" cy="9286056"/>
          </a:xfrm>
        </p:spPr>
        <p:txBody>
          <a:bodyPr/>
          <a:lstStyle/>
          <a:p>
            <a:pPr marL="0" indent="0">
              <a:buNone/>
            </a:pPr>
            <a:r>
              <a:rPr lang="en-US" sz="3200" dirty="0"/>
              <a:t>A </a:t>
            </a:r>
            <a:r>
              <a:rPr lang="en-US" sz="3200" b="1" dirty="0" err="1"/>
              <a:t>Docker</a:t>
            </a:r>
            <a:r>
              <a:rPr lang="en-US" sz="3200" b="1" dirty="0"/>
              <a:t> container </a:t>
            </a:r>
            <a:r>
              <a:rPr lang="en-US" sz="3200" dirty="0"/>
              <a:t>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a:t>
            </a:r>
            <a:r>
              <a:rPr lang="en-US" sz="3200" strike="sngStrike" dirty="0"/>
              <a:t>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strike="sngStrike" dirty="0" err="1"/>
              <a:t>Docker</a:t>
            </a:r>
            <a:r>
              <a:rPr lang="en-US" sz="3200" strike="sngStrike" dirty="0"/>
              <a:t> container is a process group.</a:t>
            </a:r>
          </a:p>
          <a:p>
            <a:r>
              <a:rPr lang="en-US" sz="3200" dirty="0" err="1"/>
              <a:t>Docker</a:t>
            </a:r>
            <a:r>
              <a:rPr lang="en-US" sz="3200" dirty="0"/>
              <a:t> also isolates the networking portion of each container. </a:t>
            </a:r>
            <a:r>
              <a:rPr lang="en-US" sz="3200" strike="sngStrike" dirty="0"/>
              <a:t>When </a:t>
            </a:r>
            <a:r>
              <a:rPr lang="en-US" sz="3200" strike="sngStrike" dirty="0" err="1"/>
              <a:t>Docker</a:t>
            </a:r>
            <a:r>
              <a:rPr lang="en-US" sz="3200" strike="sngStrike" dirty="0"/>
              <a:t> is installed, it creates a virtual interface called docker0 on the host and sets up subnet.</a:t>
            </a:r>
            <a:r>
              <a:rPr lang="en-US" sz="3200" dirty="0"/>
              <a:t> Each container is given it’s own virtual interface </a:t>
            </a:r>
            <a:r>
              <a:rPr lang="en-US" sz="3200" strike="sngStrike" dirty="0"/>
              <a:t>called eth0 (within the container’s namespace), </a:t>
            </a:r>
            <a:r>
              <a:rPr lang="en-US" sz="3200" dirty="0"/>
              <a:t>which is assigned an available IP address from the </a:t>
            </a:r>
            <a:r>
              <a:rPr lang="en-US" sz="3200" dirty="0" err="1"/>
              <a:t>Docker</a:t>
            </a:r>
            <a:r>
              <a:rPr lang="en-US" sz="3200" dirty="0"/>
              <a:t> subnet. </a:t>
            </a:r>
            <a:endParaRPr lang="en-US" sz="3200" dirty="0" smtClean="0"/>
          </a:p>
          <a:p>
            <a:pPr marL="0" indent="0">
              <a:buNone/>
            </a:pPr>
            <a:r>
              <a:rPr lang="en-US" sz="3200" dirty="0"/>
              <a:t>	</a:t>
            </a:r>
            <a:r>
              <a:rPr lang="en-US" sz="3200" dirty="0" smtClean="0"/>
              <a:t>In </a:t>
            </a:r>
            <a:r>
              <a:rPr lang="en-US" sz="3200" dirty="0" err="1" smtClean="0"/>
              <a:t>suc</a:t>
            </a:r>
            <a:r>
              <a:rPr lang="en-US" sz="3200" dirty="0" smtClean="0"/>
              <a:t> a way a </a:t>
            </a:r>
            <a:r>
              <a:rPr lang="en-US" sz="3200" dirty="0"/>
              <a:t>Spring Boot application running in a container listens on port 8080 of the virtual interface that’s specific to its container. </a:t>
            </a:r>
            <a:endParaRPr lang="en-US" sz="3200" dirty="0" smtClean="0"/>
          </a:p>
          <a:p>
            <a:pPr marL="0" indent="0">
              <a:buNone/>
            </a:pPr>
            <a:r>
              <a:rPr lang="en-US" sz="3200" dirty="0" smtClean="0"/>
              <a:t>can </a:t>
            </a:r>
            <a:r>
              <a:rPr lang="en-US" sz="3200" dirty="0"/>
              <a:t>enable a service to be accessed from outside its container by setting up a port mapping that associates a host port with a container port.</a:t>
            </a:r>
          </a:p>
          <a:p>
            <a:r>
              <a:rPr lang="en-US" sz="3200" dirty="0" smtClean="0"/>
              <a:t>Even </a:t>
            </a:r>
            <a:r>
              <a:rPr lang="en-US" sz="3200" dirty="0"/>
              <a:t>though an image contains an entire OS a </a:t>
            </a:r>
            <a:r>
              <a:rPr lang="en-US" sz="3200" b="1" dirty="0" err="1"/>
              <a:t>Docker</a:t>
            </a:r>
            <a:r>
              <a:rPr lang="en-US" sz="3200" b="1" dirty="0"/>
              <a:t> container often only consists of the application’s </a:t>
            </a:r>
            <a:r>
              <a:rPr lang="en-US" sz="3200" b="1" dirty="0" smtClean="0"/>
              <a:t>processes</a:t>
            </a:r>
          </a:p>
          <a:p>
            <a:r>
              <a:rPr lang="en-US" sz="3200" dirty="0" smtClean="0"/>
              <a:t>a </a:t>
            </a:r>
            <a:r>
              <a:rPr lang="en-US" sz="3200" dirty="0" err="1"/>
              <a:t>Docker</a:t>
            </a:r>
            <a:r>
              <a:rPr lang="en-US" sz="3200" dirty="0"/>
              <a:t> </a:t>
            </a:r>
            <a:r>
              <a:rPr lang="en-US" sz="3200" b="1" dirty="0"/>
              <a:t>container that runs a Spring Boot application might only start Java. </a:t>
            </a:r>
            <a:endParaRPr lang="en-US" sz="3200" b="1" dirty="0" smtClean="0"/>
          </a:p>
          <a:p>
            <a:r>
              <a:rPr lang="en-US" sz="3200" dirty="0" smtClean="0"/>
              <a:t>As </a:t>
            </a:r>
            <a:r>
              <a:rPr lang="en-US" sz="3200" dirty="0"/>
              <a:t>a result, a </a:t>
            </a:r>
            <a:r>
              <a:rPr lang="en-US" sz="3200" dirty="0" err="1"/>
              <a:t>Docker</a:t>
            </a:r>
            <a:r>
              <a:rPr lang="en-US" sz="3200" dirty="0"/>
              <a:t> container has a minimal runtime overhead and its </a:t>
            </a:r>
            <a:r>
              <a:rPr lang="en-US" sz="3200" b="1" dirty="0"/>
              <a:t>startup time is the startup time of your </a:t>
            </a:r>
            <a:r>
              <a:rPr lang="en-US" sz="3200" b="1" dirty="0" smtClean="0"/>
              <a:t>application</a:t>
            </a:r>
            <a:r>
              <a:rPr lang="en-US" sz="3200" dirty="0" smtClean="0"/>
              <a:t>.</a:t>
            </a:r>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strike="sngStrike" dirty="0" smtClean="0"/>
              <a:t>We have seen that Spring </a:t>
            </a:r>
            <a:r>
              <a:rPr lang="en-US" sz="3200" strike="sngStrike" dirty="0"/>
              <a:t>Boot packages the application as a self-contained executable JAR</a:t>
            </a:r>
            <a:r>
              <a:rPr lang="en-US" sz="3200" strike="sngStrike" dirty="0" smtClean="0"/>
              <a:t>,</a:t>
            </a:r>
          </a:p>
          <a:p>
            <a:r>
              <a:rPr lang="en-US" sz="3200" strike="sngStrike" dirty="0" smtClean="0"/>
              <a:t> </a:t>
            </a:r>
            <a:r>
              <a:rPr lang="en-US" sz="3200" strike="sngStrike" dirty="0"/>
              <a:t>we just need to build an image containing that JAR file and Java. </a:t>
            </a:r>
            <a:endParaRPr lang="en-US" sz="3200" strike="sngStrike"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a:t>
            </a:r>
            <a:endParaRPr lang="en-US" sz="3200" dirty="0" smtClean="0"/>
          </a:p>
          <a:p>
            <a:r>
              <a:rPr lang="en-US" sz="3200" dirty="0" smtClean="0"/>
              <a:t>One </a:t>
            </a:r>
            <a:r>
              <a:rPr lang="en-US" sz="3200" dirty="0"/>
              <a:t>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 </a:t>
            </a:r>
            <a:endParaRPr lang="en-US" sz="3200" dirty="0" smtClean="0"/>
          </a:p>
          <a:p>
            <a:r>
              <a:rPr lang="en-US" sz="3200" dirty="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a:t>
            </a:r>
            <a:r>
              <a:rPr lang="en-US" sz="3600" dirty="0"/>
              <a:t>Boot packages the application as a self-contained executable </a:t>
            </a:r>
            <a:r>
              <a:rPr lang="en-US" sz="3600" dirty="0" smtClean="0"/>
              <a:t>JAR</a:t>
            </a:r>
          </a:p>
          <a:p>
            <a:r>
              <a:rPr lang="en-US" sz="3600" dirty="0" smtClean="0"/>
              <a:t>So to run this </a:t>
            </a:r>
            <a:r>
              <a:rPr lang="en-US" sz="3600" dirty="0" err="1" smtClean="0"/>
              <a:t>microservice</a:t>
            </a:r>
            <a:r>
              <a:rPr lang="en-US" sz="3600" dirty="0" smtClean="0"/>
              <a:t> inside a </a:t>
            </a:r>
            <a:r>
              <a:rPr lang="en-US" sz="3600" dirty="0" err="1" smtClean="0"/>
              <a:t>Docker</a:t>
            </a:r>
            <a:r>
              <a:rPr lang="en-US" sz="3600" dirty="0" smtClean="0"/>
              <a:t> container it need </a:t>
            </a:r>
            <a:r>
              <a:rPr lang="en-US" sz="3600" dirty="0"/>
              <a:t>to build an image containing that JAR file and </a:t>
            </a:r>
            <a:r>
              <a:rPr lang="en-US" sz="3600" dirty="0" smtClean="0"/>
              <a:t>Java</a:t>
            </a:r>
          </a:p>
          <a:p>
            <a:r>
              <a:rPr lang="en-US" sz="3600" dirty="0" smtClean="0"/>
              <a:t>The integration test then will be done using the </a:t>
            </a:r>
            <a:r>
              <a:rPr lang="en-US" sz="3600" dirty="0" err="1" smtClean="0"/>
              <a:t>docker</a:t>
            </a:r>
            <a:r>
              <a:rPr lang="en-US" sz="3600" dirty="0" smtClean="0"/>
              <a:t> images of the </a:t>
            </a:r>
            <a:r>
              <a:rPr lang="en-US" sz="3600" dirty="0" err="1" smtClean="0"/>
              <a:t>microservices</a:t>
            </a:r>
            <a:r>
              <a:rPr lang="en-US" sz="3600" dirty="0" smtClean="0"/>
              <a:t>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In the </a:t>
            </a:r>
            <a:r>
              <a:rPr lang="it-IT" sz="2400" dirty="0" err="1" smtClean="0"/>
              <a:t>dockerfile</a:t>
            </a:r>
            <a:endParaRPr lang="en-US" sz="2400" dirty="0" smtClean="0"/>
          </a:p>
          <a:p>
            <a:pPr lvl="1"/>
            <a:r>
              <a:rPr lang="en-US" sz="2400" dirty="0" smtClean="0"/>
              <a:t>by </a:t>
            </a:r>
            <a:r>
              <a:rPr lang="en-US" sz="2400" dirty="0"/>
              <a:t>launching the base image and entering </a:t>
            </a:r>
          </a:p>
          <a:p>
            <a:pPr lvl="1"/>
            <a:r>
              <a:rPr lang="en-US" sz="2400" dirty="0" smtClean="0"/>
              <a:t>shell </a:t>
            </a:r>
            <a:r>
              <a:rPr lang="en-US" sz="2400" dirty="0"/>
              <a:t>commands in pretty much the same way that you would configure a regular OS. </a:t>
            </a:r>
            <a:endParaRPr lang="it-IT" sz="2400" dirty="0" smtClean="0"/>
          </a:p>
          <a:p>
            <a:r>
              <a:rPr lang="it-IT" sz="2400" dirty="0" smtClean="0"/>
              <a:t>MAVEN FRAGMENT with </a:t>
            </a:r>
            <a:r>
              <a:rPr lang="it-IT" sz="2400" dirty="0" err="1" smtClean="0"/>
              <a:t>docker</a:t>
            </a:r>
            <a:r>
              <a:rPr lang="it-IT" sz="2400" dirty="0" smtClean="0"/>
              <a:t> </a:t>
            </a:r>
            <a:r>
              <a:rPr lang="it-IT" sz="2400" dirty="0" err="1" smtClean="0"/>
              <a:t>maven</a:t>
            </a:r>
            <a:r>
              <a:rPr lang="it-IT" sz="2400" dirty="0" smtClean="0"/>
              <a:t> </a:t>
            </a:r>
            <a:r>
              <a:rPr lang="it-IT" sz="2400" dirty="0" err="1" smtClean="0"/>
              <a:t>plug</a:t>
            </a:r>
            <a:r>
              <a:rPr lang="it-IT" sz="2400" dirty="0" smtClean="0"/>
              <a:t> in</a:t>
            </a:r>
          </a:p>
          <a:p>
            <a:pPr lvl="1"/>
            <a:r>
              <a:rPr lang="it-IT" sz="2400" dirty="0" err="1" smtClean="0"/>
              <a:t>Imagename</a:t>
            </a:r>
            <a:endParaRPr lang="it-IT" sz="2400" dirty="0" smtClean="0"/>
          </a:p>
          <a:p>
            <a:pPr lvl="1"/>
            <a:r>
              <a:rPr lang="it-IT" sz="2400" dirty="0" err="1" smtClean="0"/>
              <a:t>Docker</a:t>
            </a:r>
            <a:r>
              <a:rPr lang="it-IT" sz="2400" dirty="0" smtClean="0"/>
              <a:t> directory</a:t>
            </a:r>
          </a:p>
          <a:p>
            <a:pPr lvl="1"/>
            <a:r>
              <a:rPr lang="it-IT" sz="2400" dirty="0" err="1" smtClean="0"/>
              <a:t>Built</a:t>
            </a:r>
            <a:r>
              <a:rPr lang="it-IT" sz="2400" dirty="0" smtClean="0"/>
              <a:t> </a:t>
            </a:r>
            <a:r>
              <a:rPr lang="it-IT" sz="2400" dirty="0" err="1" smtClean="0"/>
              <a:t>artifact</a:t>
            </a:r>
            <a:r>
              <a:rPr lang="it-IT" sz="2400" dirty="0" smtClean="0"/>
              <a:t> </a:t>
            </a:r>
          </a:p>
          <a:p>
            <a:pPr lvl="1"/>
            <a:r>
              <a:rPr lang="it-IT" sz="2400" dirty="0" err="1" smtClean="0"/>
              <a:t>Capable</a:t>
            </a:r>
            <a:r>
              <a:rPr lang="it-IT" sz="2400" dirty="0" smtClean="0"/>
              <a:t> to be </a:t>
            </a:r>
            <a:r>
              <a:rPr lang="it-IT" sz="2400" dirty="0" err="1" smtClean="0"/>
              <a:t>integrated</a:t>
            </a:r>
            <a:r>
              <a:rPr lang="it-IT" sz="2400" dirty="0" smtClean="0"/>
              <a:t> inside a Jenkins flow</a:t>
            </a:r>
            <a:endParaRPr lang="it-IT" sz="24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47362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err="1" smtClean="0"/>
              <a:t>Maven</a:t>
            </a:r>
            <a:r>
              <a:rPr lang="it-IT" dirty="0" smtClean="0"/>
              <a:t> goal for </a:t>
            </a:r>
            <a:r>
              <a:rPr lang="it-IT" dirty="0" err="1" smtClean="0"/>
              <a:t>docker</a:t>
            </a:r>
            <a:endParaRPr lang="it-IT" dirty="0" smtClean="0"/>
          </a:p>
          <a:p>
            <a:r>
              <a:rPr lang="it-IT" dirty="0" smtClean="0"/>
              <a:t>Log </a:t>
            </a:r>
            <a:r>
              <a:rPr lang="it-IT" dirty="0" err="1" smtClean="0"/>
              <a:t>evidence</a:t>
            </a:r>
            <a:r>
              <a:rPr lang="it-IT" dirty="0" smtClean="0"/>
              <a:t> of image building</a:t>
            </a:r>
          </a:p>
          <a:p>
            <a:r>
              <a:rPr lang="it-IT" dirty="0" err="1" smtClean="0"/>
              <a:t>Give</a:t>
            </a:r>
            <a:r>
              <a:rPr lang="it-IT" dirty="0" smtClean="0"/>
              <a:t> the </a:t>
            </a:r>
            <a:r>
              <a:rPr lang="it-IT" dirty="0" err="1" smtClean="0"/>
              <a:t>evidence</a:t>
            </a:r>
            <a:r>
              <a:rPr lang="it-IT" dirty="0" smtClean="0"/>
              <a:t> of the «</a:t>
            </a:r>
            <a:r>
              <a:rPr lang="it-IT" dirty="0" err="1" smtClean="0"/>
              <a:t>layering</a:t>
            </a:r>
            <a:r>
              <a:rPr lang="it-IT" dirty="0" smtClean="0"/>
              <a:t>» </a:t>
            </a:r>
            <a:r>
              <a:rPr lang="it-IT" dirty="0" err="1" smtClean="0"/>
              <a:t>corrisponding</a:t>
            </a:r>
            <a:r>
              <a:rPr lang="it-IT" dirty="0" smtClean="0"/>
              <a:t> </a:t>
            </a:r>
            <a:r>
              <a:rPr lang="it-IT" dirty="0" err="1" smtClean="0"/>
              <a:t>at</a:t>
            </a:r>
            <a:r>
              <a:rPr lang="it-IT" dirty="0" smtClean="0"/>
              <a:t> </a:t>
            </a:r>
            <a:r>
              <a:rPr lang="it-IT" dirty="0" err="1" smtClean="0"/>
              <a:t>each</a:t>
            </a:r>
            <a:r>
              <a:rPr lang="it-IT" dirty="0" smtClean="0"/>
              <a:t> </a:t>
            </a:r>
            <a:r>
              <a:rPr lang="it-IT" dirty="0" err="1" smtClean="0"/>
              <a:t>command</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3113584"/>
            <a:ext cx="11890109" cy="8586966"/>
          </a:xfrm>
          <a:prstGeom prst="rect">
            <a:avLst/>
          </a:prstGeom>
          <a:noFill/>
        </p:spPr>
        <p:txBody>
          <a:bodyPr wrap="square" rtlCol="0">
            <a:spAutoFit/>
          </a:bodyPr>
          <a:lstStyle/>
          <a:p>
            <a:r>
              <a:rPr lang="en-US" sz="2400" dirty="0"/>
              <a:t>[INFO] Building image </a:t>
            </a:r>
            <a:r>
              <a:rPr lang="en-US" sz="2400" b="1" dirty="0" err="1"/>
              <a:t>luigibennardis</a:t>
            </a:r>
            <a:r>
              <a:rPr lang="en-US" sz="2400" b="1" dirty="0"/>
              <a:t>/00dloc-bookabattery-service</a:t>
            </a:r>
            <a:endParaRPr lang="it-IT" sz="2400" b="1" dirty="0"/>
          </a:p>
          <a:p>
            <a:r>
              <a:rPr lang="en-US" sz="2400" dirty="0"/>
              <a:t>Step 0 : </a:t>
            </a:r>
            <a:r>
              <a:rPr lang="en-US" sz="2400" b="1" dirty="0"/>
              <a:t>FROM</a:t>
            </a:r>
            <a:r>
              <a:rPr lang="en-US" sz="2400" dirty="0"/>
              <a:t> java:8</a:t>
            </a:r>
            <a:endParaRPr lang="it-IT" sz="2400" dirty="0"/>
          </a:p>
          <a:p>
            <a:r>
              <a:rPr lang="en-US" sz="2400" dirty="0"/>
              <a:t>---&gt; 9a7221d5adb5</a:t>
            </a:r>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dirty="0"/>
              <a:t>---&gt; Using cache</a:t>
            </a:r>
            <a:endParaRPr lang="it-IT" sz="2400" dirty="0"/>
          </a:p>
          <a:p>
            <a:r>
              <a:rPr lang="en-US" sz="2400" dirty="0"/>
              <a:t>---&gt; 52e9b30dca40</a:t>
            </a:r>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8059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0918" y="5685637"/>
            <a:ext cx="8685534" cy="560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List of </a:t>
            </a:r>
            <a:r>
              <a:rPr lang="it-IT" sz="2400" dirty="0" err="1" smtClean="0"/>
              <a:t>available</a:t>
            </a:r>
            <a:r>
              <a:rPr lang="it-IT" sz="2400" dirty="0" smtClean="0"/>
              <a:t> images</a:t>
            </a:r>
          </a:p>
          <a:p>
            <a:pPr lvl="1"/>
            <a:r>
              <a:rPr lang="it-IT" sz="2400" dirty="0" err="1" smtClean="0"/>
              <a:t>Two</a:t>
            </a:r>
            <a:r>
              <a:rPr lang="it-IT" sz="2400" dirty="0" smtClean="0"/>
              <a:t> base image</a:t>
            </a:r>
          </a:p>
          <a:p>
            <a:pPr lvl="2"/>
            <a:r>
              <a:rPr lang="it-IT" sz="2400" dirty="0" smtClean="0"/>
              <a:t>Java</a:t>
            </a:r>
          </a:p>
          <a:p>
            <a:pPr lvl="2"/>
            <a:r>
              <a:rPr lang="it-IT" sz="2400" dirty="0" err="1" smtClean="0"/>
              <a:t>Mysql</a:t>
            </a:r>
            <a:endParaRPr lang="it-IT" sz="2400" dirty="0"/>
          </a:p>
          <a:p>
            <a:pPr lvl="1"/>
            <a:r>
              <a:rPr lang="it-IT" sz="2400" dirty="0" smtClean="0"/>
              <a:t>New image with the microservice</a:t>
            </a:r>
          </a:p>
          <a:p>
            <a:r>
              <a:rPr lang="it-IT" sz="2400" dirty="0" smtClean="0"/>
              <a:t>Container </a:t>
            </a:r>
            <a:r>
              <a:rPr lang="it-IT" sz="2400" dirty="0" err="1" smtClean="0"/>
              <a:t>name</a:t>
            </a:r>
            <a:endParaRPr lang="it-IT" sz="2400" dirty="0" smtClean="0"/>
          </a:p>
          <a:p>
            <a:r>
              <a:rPr lang="it-IT" sz="2400" dirty="0" smtClean="0"/>
              <a:t>-d </a:t>
            </a:r>
            <a:r>
              <a:rPr lang="it-IT" sz="2400" dirty="0" err="1" smtClean="0"/>
              <a:t>as</a:t>
            </a:r>
            <a:r>
              <a:rPr lang="it-IT" sz="2400" dirty="0" smtClean="0"/>
              <a:t> a </a:t>
            </a:r>
            <a:r>
              <a:rPr lang="it-IT" sz="2400" dirty="0" err="1" smtClean="0"/>
              <a:t>demon</a:t>
            </a:r>
            <a:endParaRPr lang="it-IT" sz="2400" dirty="0" smtClean="0"/>
          </a:p>
          <a:p>
            <a:r>
              <a:rPr lang="it-IT" sz="2400" dirty="0" smtClean="0"/>
              <a:t>-p </a:t>
            </a:r>
            <a:r>
              <a:rPr lang="en-US" sz="2400" dirty="0" smtClean="0"/>
              <a:t>port </a:t>
            </a:r>
            <a:r>
              <a:rPr lang="en-US" sz="2400" dirty="0"/>
              <a:t>mapping that associates a host port with a container port.</a:t>
            </a:r>
            <a:endParaRPr lang="it-IT" sz="2400" dirty="0" smtClean="0"/>
          </a:p>
          <a:p>
            <a:r>
              <a:rPr lang="it-IT" sz="2400" dirty="0" smtClean="0"/>
              <a:t>-t  </a:t>
            </a:r>
            <a:endParaRPr lang="it-IT" sz="2400" dirty="0"/>
          </a:p>
        </p:txBody>
      </p:sp>
      <p:sp>
        <p:nvSpPr>
          <p:cNvPr id="50" name="CasellaDiTesto 49"/>
          <p:cNvSpPr txBox="1"/>
          <p:nvPr/>
        </p:nvSpPr>
        <p:spPr>
          <a:xfrm>
            <a:off x="833604" y="4625752"/>
            <a:ext cx="14335876" cy="3416320"/>
          </a:xfrm>
          <a:prstGeom prst="rect">
            <a:avLst/>
          </a:prstGeom>
          <a:noFill/>
        </p:spPr>
        <p:txBody>
          <a:bodyPr wrap="square" rtlCol="0">
            <a:spAutoFit/>
          </a:bodyPr>
          <a:lstStyle/>
          <a:p>
            <a:r>
              <a:rPr lang="en-US" sz="2400" b="1" dirty="0" smtClean="0"/>
              <a:t>RUN THE DATABASE’S CONTAINER </a:t>
            </a:r>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endParaRPr lang="it-IT" sz="2400" b="1" dirty="0"/>
          </a:p>
          <a:p>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7443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8440564"/>
            <a:ext cx="14335876" cy="2308324"/>
          </a:xfrm>
          <a:prstGeom prst="rect">
            <a:avLst/>
          </a:prstGeom>
          <a:noFill/>
        </p:spPr>
        <p:txBody>
          <a:bodyPr wrap="square" rtlCol="0">
            <a:spAutoFit/>
          </a:bodyPr>
          <a:lstStyle/>
          <a:p>
            <a:r>
              <a:rPr lang="en-US" sz="2400" b="1" dirty="0" smtClean="0"/>
              <a:t>RUN THE MICROSERVICE’S CONTAINER </a:t>
            </a:r>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endParaRPr lang="en-US" sz="2400" dirty="0" smtClean="0"/>
          </a:p>
          <a:p>
            <a:r>
              <a:rPr lang="en-US" sz="2400" dirty="0"/>
              <a:t>	</a:t>
            </a:r>
            <a:r>
              <a:rPr lang="en-US" sz="2400" dirty="0" smtClean="0"/>
              <a:t>	-</a:t>
            </a:r>
            <a:r>
              <a:rPr lang="en-US" sz="2400" dirty="0"/>
              <a:t>p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5810000" y="13122696"/>
            <a:ext cx="14335876" cy="3046988"/>
          </a:xfrm>
          <a:prstGeom prst="rect">
            <a:avLst/>
          </a:prstGeom>
          <a:noFill/>
        </p:spPr>
        <p:txBody>
          <a:bodyPr wrap="square" rtlCol="0">
            <a:spAutoFit/>
          </a:bodyPr>
          <a:lstStyle/>
          <a:p>
            <a:r>
              <a:rPr lang="en-US" sz="2400" b="1" dirty="0" smtClean="0"/>
              <a:t>IMAGES’ LIST</a:t>
            </a:r>
            <a:endParaRPr lang="it-IT" sz="2400" b="1" dirty="0"/>
          </a:p>
          <a:p>
            <a:r>
              <a:rPr lang="en-US" sz="2400" dirty="0" err="1" smtClean="0"/>
              <a:t>docker</a:t>
            </a:r>
            <a:r>
              <a:rPr lang="en-US" sz="2400" dirty="0" smtClean="0"/>
              <a:t> images</a:t>
            </a:r>
          </a:p>
          <a:p>
            <a:endParaRPr lang="en-US" sz="2400" b="1" dirty="0"/>
          </a:p>
          <a:p>
            <a:r>
              <a:rPr lang="en-US" sz="2400" b="1" dirty="0" smtClean="0"/>
              <a:t>CONTAINERS’ LIST</a:t>
            </a:r>
            <a:endParaRPr lang="it-IT" sz="2400" b="1" dirty="0"/>
          </a:p>
          <a:p>
            <a:r>
              <a:rPr lang="en-US" sz="2400" dirty="0" err="1" smtClean="0"/>
              <a:t>docker</a:t>
            </a:r>
            <a:r>
              <a:rPr lang="en-US" sz="2400" dirty="0" smtClean="0"/>
              <a:t> </a:t>
            </a:r>
            <a:r>
              <a:rPr lang="en-US" sz="2400" dirty="0" err="1"/>
              <a:t>ps</a:t>
            </a:r>
            <a:r>
              <a:rPr lang="en-US" sz="2400" dirty="0"/>
              <a:t> –a </a:t>
            </a:r>
            <a:endParaRPr lang="it-IT" sz="2400" dirty="0"/>
          </a:p>
          <a:p>
            <a:r>
              <a:rPr lang="en-US" sz="2400" dirty="0"/>
              <a:t> </a:t>
            </a:r>
            <a:endParaRPr lang="it-IT" sz="2400" dirty="0"/>
          </a:p>
          <a:p>
            <a:r>
              <a:rPr lang="en-US" sz="2400" b="1" dirty="0"/>
              <a:t>STOP / REMOVE CONTAINER</a:t>
            </a:r>
            <a:endParaRPr lang="it-IT" sz="2400" b="1" dirty="0"/>
          </a:p>
          <a:p>
            <a:r>
              <a:rPr lang="en-US" sz="2400" dirty="0" err="1"/>
              <a:t>Docker</a:t>
            </a:r>
            <a:r>
              <a:rPr lang="en-US" sz="2400" dirty="0"/>
              <a:t> stop/</a:t>
            </a:r>
            <a:r>
              <a:rPr lang="en-US" sz="2400" dirty="0" err="1"/>
              <a:t>rm</a:t>
            </a:r>
            <a:r>
              <a:rPr lang="en-US" sz="2400" dirty="0"/>
              <a:t> &lt;</a:t>
            </a:r>
            <a:r>
              <a:rPr lang="en-US" sz="2400" dirty="0" err="1"/>
              <a:t>idcontainer</a:t>
            </a:r>
            <a:r>
              <a:rPr lang="en-US" sz="2400" dirty="0" smtClean="0"/>
              <a:t>&gt;</a:t>
            </a:r>
            <a:endParaRPr lang="it-IT" sz="2400"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 grpId="0" animBg="1"/>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project</a:t>
            </a:r>
            <a:r>
              <a:rPr lang="it-IT" dirty="0" smtClean="0"/>
              <a:t> management </a:t>
            </a:r>
            <a:r>
              <a:rPr lang="it-IT" dirty="0" err="1" smtClean="0"/>
              <a:t>related</a:t>
            </a:r>
            <a:r>
              <a:rPr lang="it-IT" dirty="0" smtClean="0"/>
              <a:t>)</a:t>
            </a:r>
            <a:endParaRPr lang="it-IT" dirty="0" smtClean="0"/>
          </a:p>
        </p:txBody>
      </p:sp>
      <p:sp>
        <p:nvSpPr>
          <p:cNvPr id="8195" name="Rectangle 2"/>
          <p:cNvSpPr>
            <a:spLocks noGrp="1" noChangeArrowheads="1"/>
          </p:cNvSpPr>
          <p:nvPr>
            <p:ph type="body" idx="1"/>
          </p:nvPr>
        </p:nvSpPr>
        <p:spPr>
          <a:xfrm>
            <a:off x="617538" y="1676400"/>
            <a:ext cx="23134637" cy="2949352"/>
          </a:xfrm>
        </p:spPr>
        <p:txBody>
          <a:bodyPr/>
          <a:lstStyle/>
          <a:p>
            <a:pPr lvl="1" eaLnBrk="1" hangingPunct="1">
              <a:buFont typeface="Arial" pitchFamily="34" charset="0"/>
              <a:buChar char="•"/>
            </a:pPr>
            <a:r>
              <a:rPr lang="it-IT" sz="4400" dirty="0" smtClean="0"/>
              <a:t>The software delivery </a:t>
            </a:r>
            <a:r>
              <a:rPr lang="it-IT" sz="4400" dirty="0" err="1" smtClean="0"/>
              <a:t>should</a:t>
            </a:r>
            <a:r>
              <a:rPr lang="it-IT" sz="4400" dirty="0" smtClean="0"/>
              <a:t> be </a:t>
            </a:r>
            <a:r>
              <a:rPr lang="it-IT" sz="4400" dirty="0" err="1" smtClean="0"/>
              <a:t>faster</a:t>
            </a:r>
            <a:r>
              <a:rPr lang="it-IT" sz="4400" dirty="0" smtClean="0"/>
              <a:t>, </a:t>
            </a:r>
            <a:r>
              <a:rPr lang="it-IT" sz="4400" dirty="0" err="1" smtClean="0"/>
              <a:t>avoiding</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Arial" pitchFamily="34" charset="0"/>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by small </a:t>
            </a:r>
            <a:r>
              <a:rPr lang="it-IT" sz="4400" dirty="0" smtClean="0"/>
              <a:t>feature teams, </a:t>
            </a:r>
            <a:r>
              <a:rPr lang="it-IT" sz="4400" dirty="0" err="1" smtClean="0"/>
              <a:t>eventually</a:t>
            </a:r>
            <a:r>
              <a:rPr lang="it-IT" sz="4400" dirty="0"/>
              <a:t> </a:t>
            </a:r>
            <a:r>
              <a:rPr lang="it-IT" sz="4400" dirty="0" err="1"/>
              <a:t>geographically</a:t>
            </a:r>
            <a:r>
              <a:rPr lang="it-IT" sz="4400" dirty="0"/>
              <a:t> </a:t>
            </a:r>
            <a:r>
              <a:rPr lang="it-IT" sz="4400" dirty="0" err="1" smtClean="0"/>
              <a:t>distributed</a:t>
            </a:r>
            <a:r>
              <a:rPr lang="it-IT" sz="4400" dirty="0" smtClean="0"/>
              <a:t> and with a strong </a:t>
            </a:r>
            <a:r>
              <a:rPr lang="it-IT" sz="4400" dirty="0" err="1" smtClean="0"/>
              <a:t>skill</a:t>
            </a:r>
            <a:r>
              <a:rPr lang="it-IT" sz="4400" dirty="0" smtClean="0"/>
              <a:t> </a:t>
            </a:r>
            <a:r>
              <a:rPr lang="it-IT" sz="4400" dirty="0" err="1" smtClean="0"/>
              <a:t>caracterization</a:t>
            </a:r>
            <a:r>
              <a:rPr lang="it-IT" sz="4400" dirty="0" smtClean="0"/>
              <a:t> of </a:t>
            </a:r>
            <a:r>
              <a:rPr lang="it-IT" sz="4400" dirty="0" err="1" smtClean="0"/>
              <a:t>every</a:t>
            </a:r>
            <a:r>
              <a:rPr lang="it-IT" sz="4400" dirty="0" smtClean="0"/>
              <a:t> </a:t>
            </a:r>
            <a:r>
              <a:rPr lang="it-IT" sz="4400" dirty="0" err="1" smtClean="0"/>
              <a:t>group</a:t>
            </a:r>
            <a:r>
              <a:rPr lang="it-IT" sz="4400" dirty="0" smtClean="0"/>
              <a:t> </a:t>
            </a:r>
            <a:r>
              <a:rPr lang="it-IT" sz="4400" dirty="0" smtClean="0"/>
              <a:t>(e.g. </a:t>
            </a:r>
            <a:r>
              <a:rPr lang="it-IT" sz="4400" dirty="0" err="1" smtClean="0"/>
              <a:t>we</a:t>
            </a:r>
            <a:r>
              <a:rPr lang="it-IT" sz="4400" dirty="0" smtClean="0"/>
              <a:t> do </a:t>
            </a:r>
            <a:r>
              <a:rPr lang="it-IT" sz="4400" dirty="0" err="1" smtClean="0"/>
              <a:t>not</a:t>
            </a:r>
            <a:r>
              <a:rPr lang="it-IT" sz="4400" dirty="0" smtClean="0"/>
              <a:t> </a:t>
            </a:r>
            <a:r>
              <a:rPr lang="it-IT" sz="4400" dirty="0" err="1" smtClean="0"/>
              <a:t>want</a:t>
            </a:r>
            <a:r>
              <a:rPr lang="it-IT" sz="4400" dirty="0" smtClean="0"/>
              <a:t> </a:t>
            </a:r>
            <a:r>
              <a:rPr lang="it-IT" sz="4400" dirty="0" err="1" smtClean="0"/>
              <a:t>technical</a:t>
            </a:r>
            <a:r>
              <a:rPr lang="it-IT" sz="4400" dirty="0" smtClean="0"/>
              <a:t> skill inside test or </a:t>
            </a:r>
            <a:r>
              <a:rPr lang="it-IT" sz="4400" dirty="0" err="1" smtClean="0"/>
              <a:t>functional</a:t>
            </a:r>
            <a:r>
              <a:rPr lang="it-IT" sz="4400" dirty="0" smtClean="0"/>
              <a:t> teams</a:t>
            </a:r>
            <a:r>
              <a:rPr lang="it-IT" sz="4400" dirty="0" smtClean="0"/>
              <a:t>)</a:t>
            </a:r>
            <a:endParaRPr lang="it-IT" sz="4400" dirty="0" smtClean="0"/>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0456074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Introduction</a:t>
            </a:r>
            <a:r>
              <a:rPr lang="it-IT" dirty="0" smtClean="0"/>
              <a:t> to </a:t>
            </a:r>
            <a:r>
              <a:rPr lang="it-IT" dirty="0" err="1" smtClean="0"/>
              <a:t>thi</a:t>
            </a:r>
            <a:r>
              <a:rPr lang="it-IT" dirty="0" smtClean="0"/>
              <a:t> </a:t>
            </a:r>
            <a:r>
              <a:rPr lang="it-IT" dirty="0" err="1" smtClean="0"/>
              <a:t>phase</a:t>
            </a:r>
            <a:r>
              <a:rPr lang="it-IT" dirty="0" smtClean="0"/>
              <a:t>  - </a:t>
            </a:r>
          </a:p>
          <a:p>
            <a:pPr lvl="1"/>
            <a:r>
              <a:rPr lang="it-IT" dirty="0" err="1" smtClean="0"/>
              <a:t>Docker</a:t>
            </a:r>
            <a:r>
              <a:rPr lang="it-IT" dirty="0" smtClean="0"/>
              <a:t> </a:t>
            </a:r>
            <a:r>
              <a:rPr lang="it-IT" dirty="0" err="1" smtClean="0"/>
              <a:t>hub</a:t>
            </a:r>
            <a:r>
              <a:rPr lang="it-IT" dirty="0" smtClean="0"/>
              <a:t> / </a:t>
            </a:r>
          </a:p>
          <a:p>
            <a:pPr lvl="1"/>
            <a:r>
              <a:rPr lang="it-IT" dirty="0" err="1" smtClean="0"/>
              <a:t>JenkiNs@openshift</a:t>
            </a:r>
            <a:r>
              <a:rPr lang="it-IT" dirty="0" smtClean="0"/>
              <a:t> – </a:t>
            </a:r>
          </a:p>
          <a:p>
            <a:pPr lvl="1"/>
            <a:r>
              <a:rPr lang="it-IT" dirty="0" smtClean="0"/>
              <a:t> </a:t>
            </a:r>
            <a:r>
              <a:rPr lang="it-IT" dirty="0" err="1" smtClean="0"/>
              <a:t>github</a:t>
            </a:r>
            <a:r>
              <a:rPr lang="it-IT" dirty="0" smtClean="0"/>
              <a:t> AS A MAVEN REPOSITORY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Jenkins@Openshift</a:t>
            </a:r>
            <a:r>
              <a:rPr lang="it-IT" dirty="0" smtClean="0"/>
              <a: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a:t>
            </a:r>
            <a:r>
              <a:rPr lang="en-US" sz="3200" strike="sngStrike" dirty="0"/>
              <a:t>builds, tests, and other </a:t>
            </a:r>
            <a:r>
              <a:rPr lang="en-US" sz="3200" dirty="0"/>
              <a:t>scheduled tasks </a:t>
            </a:r>
            <a:endParaRPr lang="en-US" sz="3200" dirty="0" smtClean="0"/>
          </a:p>
          <a:p>
            <a:pPr marL="0" indent="0">
              <a:buNone/>
            </a:pPr>
            <a:r>
              <a:rPr lang="en-US" sz="3200" dirty="0" smtClean="0"/>
              <a:t>That is integrated </a:t>
            </a:r>
            <a:r>
              <a:rPr lang="en-US" sz="3200" dirty="0"/>
              <a:t>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pic>
        <p:nvPicPr>
          <p:cNvPr id="2050" name="Picture 2" descr="Risultati immagini per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512" y="6497960"/>
            <a:ext cx="7776864" cy="37444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isultati immagini per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25" y="5921896"/>
            <a:ext cx="308610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r>
              <a:rPr lang="it-IT" dirty="0" smtClean="0"/>
              <a:t> from </a:t>
            </a:r>
            <a:r>
              <a:rPr lang="it-IT" dirty="0" err="1" smtClean="0"/>
              <a:t>witch</a:t>
            </a:r>
            <a:endParaRPr lang="it-IT" dirty="0" smtClean="0"/>
          </a:p>
          <a:p>
            <a:r>
              <a:rPr lang="it-IT" dirty="0" err="1" smtClean="0"/>
              <a:t>During</a:t>
            </a:r>
            <a:r>
              <a:rPr lang="it-IT" dirty="0" smtClean="0"/>
              <a:t> image </a:t>
            </a:r>
            <a:r>
              <a:rPr lang="it-IT" dirty="0" err="1" smtClean="0"/>
              <a:t>creation</a:t>
            </a:r>
            <a:r>
              <a:rPr lang="it-IT" dirty="0" smtClean="0"/>
              <a:t> with a </a:t>
            </a:r>
            <a:r>
              <a:rPr lang="it-IT" dirty="0" err="1" smtClean="0"/>
              <a:t>git</a:t>
            </a:r>
            <a:r>
              <a:rPr lang="it-IT" dirty="0" smtClean="0"/>
              <a:t> clone </a:t>
            </a:r>
            <a:r>
              <a:rPr lang="it-IT" dirty="0" err="1" smtClean="0"/>
              <a:t>comand</a:t>
            </a:r>
            <a:r>
              <a:rPr lang="it-IT" dirty="0" smtClean="0"/>
              <a:t> the image </a:t>
            </a:r>
            <a:r>
              <a:rPr lang="it-IT" dirty="0" err="1" smtClean="0"/>
              <a:t>will</a:t>
            </a:r>
            <a:r>
              <a:rPr lang="it-IT" dirty="0" smtClean="0"/>
              <a:t> clone the </a:t>
            </a:r>
            <a:r>
              <a:rPr lang="it-IT" dirty="0" err="1" smtClean="0"/>
              <a:t>repository</a:t>
            </a:r>
            <a:r>
              <a:rPr lang="it-IT" dirty="0" smtClean="0"/>
              <a:t> with the </a:t>
            </a:r>
            <a:r>
              <a:rPr lang="it-IT" dirty="0" err="1" smtClean="0"/>
              <a:t>artifact</a:t>
            </a:r>
            <a:r>
              <a:rPr lang="it-IT" dirty="0" smtClean="0"/>
              <a:t> </a:t>
            </a:r>
            <a:r>
              <a:rPr lang="it-IT" dirty="0" err="1" smtClean="0"/>
              <a:t>locally</a:t>
            </a:r>
            <a:endParaRPr lang="it-IT" dirty="0" smtClean="0"/>
          </a:p>
          <a:p>
            <a:r>
              <a:rPr lang="it-IT" dirty="0" smtClean="0"/>
              <a:t> </a:t>
            </a:r>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5171762" y="5561856"/>
            <a:ext cx="8685534" cy="4896544"/>
          </a:xfrm>
        </p:spPr>
        <p:txBody>
          <a:bodyPr/>
          <a:lstStyle/>
          <a:p>
            <a:r>
              <a:rPr lang="it-IT" dirty="0" err="1" smtClean="0"/>
              <a:t>Replacer</a:t>
            </a:r>
            <a:r>
              <a:rPr lang="it-IT" dirty="0" smtClean="0"/>
              <a:t> </a:t>
            </a:r>
            <a:r>
              <a:rPr lang="it-IT" dirty="0" err="1" smtClean="0"/>
              <a:t>plug</a:t>
            </a:r>
            <a:r>
              <a:rPr lang="it-IT" dirty="0" smtClean="0"/>
              <a:t> in for </a:t>
            </a:r>
            <a:r>
              <a:rPr lang="it-IT" dirty="0" err="1" smtClean="0"/>
              <a:t>Maven</a:t>
            </a:r>
            <a:endParaRPr lang="it-IT" dirty="0" smtClean="0"/>
          </a:p>
          <a:p>
            <a:r>
              <a:rPr lang="it-IT" dirty="0" err="1" smtClean="0"/>
              <a:t>It</a:t>
            </a:r>
            <a:r>
              <a:rPr lang="it-IT" dirty="0" smtClean="0"/>
              <a:t> </a:t>
            </a:r>
            <a:r>
              <a:rPr lang="it-IT" dirty="0" err="1" smtClean="0"/>
              <a:t>will</a:t>
            </a:r>
            <a:r>
              <a:rPr lang="it-IT" dirty="0" smtClean="0"/>
              <a:t> update the @</a:t>
            </a:r>
            <a:r>
              <a:rPr lang="it-IT" dirty="0" err="1" smtClean="0"/>
              <a:t>tags</a:t>
            </a:r>
            <a:r>
              <a:rPr lang="it-IT" dirty="0" smtClean="0"/>
              <a:t>@ in the </a:t>
            </a:r>
            <a:r>
              <a:rPr lang="it-IT" dirty="0" err="1" smtClean="0"/>
              <a:t>dockerfile</a:t>
            </a:r>
            <a:r>
              <a:rPr lang="it-IT" dirty="0" smtClean="0"/>
              <a:t> </a:t>
            </a:r>
            <a:r>
              <a:rPr lang="it-IT" dirty="0" err="1" smtClean="0"/>
              <a:t>template</a:t>
            </a:r>
            <a:r>
              <a:rPr lang="it-IT" dirty="0" smtClean="0"/>
              <a:t> file</a:t>
            </a:r>
          </a:p>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800" dirty="0" smtClean="0"/>
              <a:t>A </a:t>
            </a:r>
            <a:r>
              <a:rPr lang="it-IT" sz="2800" dirty="0" err="1" smtClean="0"/>
              <a:t>possible</a:t>
            </a:r>
            <a:r>
              <a:rPr lang="it-IT" sz="2800" dirty="0" smtClean="0"/>
              <a:t> design pattern </a:t>
            </a:r>
            <a:r>
              <a:rPr lang="it-IT" sz="2800" dirty="0" err="1" smtClean="0"/>
              <a:t>that</a:t>
            </a:r>
            <a:r>
              <a:rPr lang="it-IT" sz="2800" dirty="0" smtClean="0"/>
              <a:t> </a:t>
            </a:r>
            <a:r>
              <a:rPr lang="it-IT" sz="2800" dirty="0" err="1" smtClean="0"/>
              <a:t>will</a:t>
            </a:r>
            <a:r>
              <a:rPr lang="it-IT" sz="2800" dirty="0" smtClean="0"/>
              <a:t>  </a:t>
            </a:r>
            <a:r>
              <a:rPr lang="it-IT" sz="2800" dirty="0" err="1" smtClean="0"/>
              <a:t>accomplish</a:t>
            </a:r>
            <a:r>
              <a:rPr lang="it-IT" sz="2800" dirty="0" smtClean="0"/>
              <a:t> </a:t>
            </a:r>
            <a:r>
              <a:rPr lang="it-IT" sz="2800" dirty="0" err="1" smtClean="0"/>
              <a:t>all</a:t>
            </a:r>
            <a:r>
              <a:rPr lang="it-IT" sz="2800" dirty="0" smtClean="0"/>
              <a:t> </a:t>
            </a:r>
            <a:r>
              <a:rPr lang="it-IT" sz="2800" dirty="0" err="1" smtClean="0"/>
              <a:t>these</a:t>
            </a:r>
            <a:r>
              <a:rPr lang="it-IT" sz="2800" dirty="0" smtClean="0"/>
              <a:t> </a:t>
            </a:r>
            <a:r>
              <a:rPr lang="it-IT" sz="2800" dirty="0" err="1" smtClean="0"/>
              <a:t>requirement</a:t>
            </a:r>
            <a:r>
              <a:rPr lang="it-IT" sz="2800" dirty="0" smtClean="0"/>
              <a:t> </a:t>
            </a:r>
            <a:r>
              <a:rPr lang="it-IT" sz="2800" dirty="0" err="1" smtClean="0"/>
              <a:t>could</a:t>
            </a:r>
            <a:r>
              <a:rPr lang="it-IT" sz="2800" dirty="0" smtClean="0"/>
              <a:t> be a </a:t>
            </a:r>
            <a:r>
              <a:rPr lang="it-IT" sz="2800" dirty="0" err="1" smtClean="0"/>
              <a:t>Microservices</a:t>
            </a:r>
            <a:r>
              <a:rPr lang="it-IT" sz="2800" dirty="0" smtClean="0"/>
              <a:t> </a:t>
            </a:r>
            <a:r>
              <a:rPr lang="it-IT" sz="2800" dirty="0" err="1" smtClean="0"/>
              <a:t>based</a:t>
            </a:r>
            <a:r>
              <a:rPr lang="it-IT" sz="2800" dirty="0" smtClean="0"/>
              <a:t>  </a:t>
            </a:r>
            <a:r>
              <a:rPr lang="it-IT" sz="2800" dirty="0" err="1" smtClean="0"/>
              <a:t>computing</a:t>
            </a:r>
            <a:r>
              <a:rPr lang="it-IT" sz="2800" dirty="0" smtClean="0"/>
              <a:t> </a:t>
            </a:r>
            <a:r>
              <a:rPr lang="it-IT" sz="2800" dirty="0" err="1" smtClean="0"/>
              <a:t>system</a:t>
            </a:r>
            <a:r>
              <a:rPr lang="it-IT" sz="2800" dirty="0" smtClean="0"/>
              <a:t> </a:t>
            </a:r>
            <a:r>
              <a:rPr lang="it-IT" sz="2800" dirty="0" err="1" smtClean="0"/>
              <a:t>architecture</a:t>
            </a:r>
            <a:endParaRPr lang="it-IT" sz="2800" dirty="0" smtClean="0"/>
          </a:p>
          <a:p>
            <a:pPr lvl="1" eaLnBrk="1" hangingPunct="1"/>
            <a:r>
              <a:rPr lang="it-IT" sz="2800" dirty="0" smtClean="0"/>
              <a:t>The </a:t>
            </a:r>
            <a:r>
              <a:rPr lang="it-IT" sz="2800" dirty="0" err="1"/>
              <a:t>desing</a:t>
            </a:r>
            <a:r>
              <a:rPr lang="it-IT" sz="2800" dirty="0"/>
              <a:t> pattern </a:t>
            </a:r>
            <a:r>
              <a:rPr lang="it-IT" sz="2800" dirty="0" err="1"/>
              <a:t>that</a:t>
            </a:r>
            <a:r>
              <a:rPr lang="it-IT" sz="2800" dirty="0"/>
              <a:t> </a:t>
            </a:r>
            <a:r>
              <a:rPr lang="it-IT" sz="2800" dirty="0" err="1"/>
              <a:t>will</a:t>
            </a:r>
            <a:r>
              <a:rPr lang="it-IT" sz="2800" dirty="0"/>
              <a:t> </a:t>
            </a:r>
            <a:r>
              <a:rPr lang="it-IT" sz="2800" dirty="0" smtClean="0"/>
              <a:t> </a:t>
            </a:r>
            <a:r>
              <a:rPr lang="it-IT" sz="2800" dirty="0" err="1" smtClean="0"/>
              <a:t>accomplish</a:t>
            </a:r>
            <a:r>
              <a:rPr lang="it-IT" sz="2800" dirty="0" smtClean="0"/>
              <a:t> the </a:t>
            </a:r>
            <a:r>
              <a:rPr lang="it-IT" sz="2800" dirty="0" err="1" smtClean="0"/>
              <a:t>listed</a:t>
            </a:r>
            <a:r>
              <a:rPr lang="it-IT" sz="2800" dirty="0" smtClean="0"/>
              <a:t> </a:t>
            </a:r>
            <a:r>
              <a:rPr lang="it-IT" sz="2800" dirty="0" err="1" smtClean="0"/>
              <a:t>requirements</a:t>
            </a:r>
            <a:r>
              <a:rPr lang="it-IT" sz="2800" dirty="0" smtClean="0"/>
              <a:t> </a:t>
            </a:r>
            <a:r>
              <a:rPr lang="it-IT" sz="2800" dirty="0" err="1"/>
              <a:t>could</a:t>
            </a:r>
            <a:r>
              <a:rPr lang="it-IT" sz="2800" dirty="0"/>
              <a:t> </a:t>
            </a:r>
            <a:r>
              <a:rPr lang="it-IT" sz="2800" dirty="0" smtClean="0"/>
              <a:t>be </a:t>
            </a:r>
            <a:r>
              <a:rPr lang="it-IT" sz="2800" dirty="0"/>
              <a:t>a </a:t>
            </a:r>
            <a:r>
              <a:rPr lang="it-IT" sz="2800" dirty="0" err="1"/>
              <a:t>Microservices</a:t>
            </a:r>
            <a:r>
              <a:rPr lang="it-IT" sz="2800" dirty="0"/>
              <a:t> </a:t>
            </a:r>
            <a:r>
              <a:rPr lang="it-IT" sz="2800" dirty="0" err="1"/>
              <a:t>based</a:t>
            </a:r>
            <a:r>
              <a:rPr lang="it-IT" sz="2800" dirty="0"/>
              <a:t>  </a:t>
            </a:r>
            <a:r>
              <a:rPr lang="it-IT" sz="2800" dirty="0" err="1"/>
              <a:t>computing</a:t>
            </a:r>
            <a:r>
              <a:rPr lang="it-IT" sz="2800" dirty="0"/>
              <a:t> </a:t>
            </a:r>
            <a:r>
              <a:rPr lang="it-IT" sz="2800" dirty="0" err="1"/>
              <a:t>system</a:t>
            </a:r>
            <a:r>
              <a:rPr lang="it-IT" sz="2800" dirty="0"/>
              <a:t> </a:t>
            </a:r>
            <a:r>
              <a:rPr lang="it-IT" sz="2800" dirty="0" err="1"/>
              <a:t>architecture</a:t>
            </a:r>
            <a:endParaRPr lang="it-IT" sz="2800" dirty="0"/>
          </a:p>
          <a:p>
            <a:pPr lvl="1" eaLnBrk="1" hangingPunct="1"/>
            <a:r>
              <a:rPr lang="it-IT" sz="2800" dirty="0" err="1" smtClean="0"/>
              <a:t>All</a:t>
            </a:r>
            <a:r>
              <a:rPr lang="it-IT" sz="2800" dirty="0" smtClean="0"/>
              <a:t> </a:t>
            </a:r>
            <a:r>
              <a:rPr lang="it-IT" sz="2800" dirty="0" err="1"/>
              <a:t>these</a:t>
            </a:r>
            <a:r>
              <a:rPr lang="it-IT" sz="2800" dirty="0"/>
              <a:t> </a:t>
            </a:r>
            <a:r>
              <a:rPr lang="it-IT" sz="2800" dirty="0" err="1"/>
              <a:t>requirements</a:t>
            </a:r>
            <a:r>
              <a:rPr lang="it-IT" sz="2800" dirty="0"/>
              <a:t> </a:t>
            </a:r>
            <a:r>
              <a:rPr lang="it-IT" sz="2800" dirty="0" err="1"/>
              <a:t>could</a:t>
            </a:r>
            <a:r>
              <a:rPr lang="it-IT" sz="2800" dirty="0"/>
              <a:t> be </a:t>
            </a:r>
            <a:r>
              <a:rPr lang="it-IT" sz="2800" dirty="0" err="1" smtClean="0"/>
              <a:t>accomplished</a:t>
            </a:r>
            <a:r>
              <a:rPr lang="it-IT" sz="2800" dirty="0" smtClean="0"/>
              <a:t>  </a:t>
            </a:r>
            <a:r>
              <a:rPr lang="it-IT" sz="2800" dirty="0"/>
              <a:t>by a </a:t>
            </a:r>
            <a:r>
              <a:rPr lang="it-IT" sz="2800" dirty="0" err="1"/>
              <a:t>Microservices</a:t>
            </a:r>
            <a:r>
              <a:rPr lang="it-IT" sz="2800" dirty="0"/>
              <a:t> </a:t>
            </a:r>
            <a:r>
              <a:rPr lang="it-IT" sz="2800" dirty="0" err="1"/>
              <a:t>based</a:t>
            </a:r>
            <a:r>
              <a:rPr lang="it-IT" sz="2800" dirty="0"/>
              <a:t>  </a:t>
            </a:r>
            <a:r>
              <a:rPr lang="it-IT" sz="2800" dirty="0" err="1"/>
              <a:t>computing</a:t>
            </a:r>
            <a:r>
              <a:rPr lang="it-IT" sz="2800" dirty="0"/>
              <a:t> </a:t>
            </a:r>
            <a:r>
              <a:rPr lang="it-IT" sz="2800" dirty="0" err="1"/>
              <a:t>system</a:t>
            </a:r>
            <a:r>
              <a:rPr lang="it-IT" sz="2800" dirty="0"/>
              <a:t> </a:t>
            </a:r>
            <a:r>
              <a:rPr lang="it-IT" sz="2800" dirty="0" err="1"/>
              <a:t>architecture</a:t>
            </a:r>
            <a:endParaRPr lang="it-IT" sz="2800" dirty="0"/>
          </a:p>
          <a:p>
            <a:pPr lvl="1" eaLnBrk="1" hangingPunct="1"/>
            <a:r>
              <a:rPr lang="it-IT" sz="2800" b="1" dirty="0" smtClean="0"/>
              <a:t>With </a:t>
            </a:r>
            <a:r>
              <a:rPr lang="it-IT" sz="2800" b="1" dirty="0" err="1" smtClean="0"/>
              <a:t>this</a:t>
            </a:r>
            <a:r>
              <a:rPr lang="it-IT" sz="2800" b="1" dirty="0" smtClean="0"/>
              <a:t> </a:t>
            </a:r>
            <a:r>
              <a:rPr lang="it-IT" sz="2800" b="1" dirty="0" err="1" smtClean="0"/>
              <a:t>architecture</a:t>
            </a:r>
            <a:r>
              <a:rPr lang="it-IT" sz="2800" b="1" dirty="0"/>
              <a:t> </a:t>
            </a:r>
            <a:r>
              <a:rPr lang="it-IT" sz="2800" b="1" dirty="0" err="1" smtClean="0"/>
              <a:t>it</a:t>
            </a:r>
            <a:r>
              <a:rPr lang="it-IT" sz="2800" b="1" dirty="0" smtClean="0"/>
              <a:t> </a:t>
            </a:r>
            <a:r>
              <a:rPr lang="it-IT" sz="2800" b="1" dirty="0" err="1" smtClean="0"/>
              <a:t>is</a:t>
            </a:r>
            <a:r>
              <a:rPr lang="it-IT" sz="2800" b="1" dirty="0" smtClean="0"/>
              <a:t> </a:t>
            </a:r>
            <a:r>
              <a:rPr lang="it-IT" sz="2800" b="1" dirty="0" err="1" smtClean="0"/>
              <a:t>possible</a:t>
            </a:r>
            <a:r>
              <a:rPr lang="it-IT" sz="2800" b="1" dirty="0" smtClean="0"/>
              <a:t> to </a:t>
            </a:r>
            <a:r>
              <a:rPr lang="it-IT" sz="2800" b="1" dirty="0" err="1" smtClean="0"/>
              <a:t>achieve</a:t>
            </a:r>
            <a:r>
              <a:rPr lang="it-IT" sz="2800" b="1" dirty="0" smtClean="0"/>
              <a:t> </a:t>
            </a:r>
            <a:r>
              <a:rPr lang="it-IT" sz="2800" b="1" dirty="0" err="1" smtClean="0"/>
              <a:t>that</a:t>
            </a:r>
            <a:r>
              <a:rPr lang="it-IT" sz="2800" b="1" dirty="0" smtClean="0"/>
              <a:t>:</a:t>
            </a:r>
            <a:endParaRPr lang="it-IT" sz="2800" b="1" dirty="0"/>
          </a:p>
          <a:p>
            <a:pPr lvl="2"/>
            <a:r>
              <a:rPr lang="it-IT" sz="2800" dirty="0" smtClean="0"/>
              <a:t>Services </a:t>
            </a:r>
            <a:r>
              <a:rPr lang="it-IT" sz="2800" dirty="0" err="1" smtClean="0"/>
              <a:t>will</a:t>
            </a:r>
            <a:r>
              <a:rPr lang="it-IT" sz="2800" dirty="0" smtClean="0"/>
              <a:t> be </a:t>
            </a:r>
            <a:r>
              <a:rPr lang="it-IT" sz="2800" dirty="0" err="1" smtClean="0"/>
              <a:t>loosely</a:t>
            </a:r>
            <a:r>
              <a:rPr lang="it-IT" sz="2800" dirty="0" smtClean="0"/>
              <a:t> </a:t>
            </a:r>
            <a:r>
              <a:rPr lang="it-IT" sz="2800" dirty="0" err="1"/>
              <a:t>coupled</a:t>
            </a:r>
            <a:r>
              <a:rPr lang="it-IT" sz="2800" dirty="0" smtClean="0"/>
              <a:t>, so </a:t>
            </a:r>
            <a:r>
              <a:rPr lang="it-IT" sz="2800" dirty="0" err="1" smtClean="0"/>
              <a:t>that</a:t>
            </a:r>
            <a:r>
              <a:rPr lang="it-IT" sz="2800" dirty="0" smtClean="0"/>
              <a:t> </a:t>
            </a:r>
            <a:r>
              <a:rPr lang="it-IT" sz="2800" dirty="0" err="1" smtClean="0"/>
              <a:t>that</a:t>
            </a:r>
            <a:r>
              <a:rPr lang="it-IT" sz="2800" dirty="0" smtClean="0"/>
              <a:t> can be </a:t>
            </a:r>
            <a:r>
              <a:rPr lang="it-IT" sz="2800" dirty="0" err="1" smtClean="0"/>
              <a:t>developed</a:t>
            </a:r>
            <a:r>
              <a:rPr lang="it-IT" sz="2800" dirty="0"/>
              <a:t>, </a:t>
            </a:r>
            <a:r>
              <a:rPr lang="it-IT" sz="2800" dirty="0" err="1"/>
              <a:t>deployed</a:t>
            </a:r>
            <a:r>
              <a:rPr lang="it-IT" sz="2800" dirty="0"/>
              <a:t> and </a:t>
            </a:r>
            <a:r>
              <a:rPr lang="it-IT" sz="2800" dirty="0" err="1" smtClean="0"/>
              <a:t>scaled</a:t>
            </a:r>
            <a:r>
              <a:rPr lang="it-IT" sz="2800" dirty="0" smtClean="0"/>
              <a:t>-out </a:t>
            </a:r>
            <a:r>
              <a:rPr lang="it-IT" sz="2800" dirty="0" err="1"/>
              <a:t>indipendently</a:t>
            </a:r>
            <a:r>
              <a:rPr lang="it-IT" sz="2800" dirty="0"/>
              <a:t> </a:t>
            </a:r>
          </a:p>
          <a:p>
            <a:pPr lvl="2" eaLnBrk="1" hangingPunct="1"/>
            <a:r>
              <a:rPr lang="it-IT" sz="2800" dirty="0" err="1" smtClean="0"/>
              <a:t>Each</a:t>
            </a:r>
            <a:r>
              <a:rPr lang="it-IT" sz="2800" dirty="0" smtClean="0"/>
              <a:t> service </a:t>
            </a:r>
            <a:r>
              <a:rPr lang="it-IT" sz="2800" dirty="0" err="1" smtClean="0"/>
              <a:t>could</a:t>
            </a:r>
            <a:r>
              <a:rPr lang="it-IT" sz="2800" dirty="0" smtClean="0"/>
              <a:t> be </a:t>
            </a:r>
            <a:r>
              <a:rPr lang="it-IT" sz="2800" dirty="0" err="1" smtClean="0"/>
              <a:t>developed</a:t>
            </a:r>
            <a:r>
              <a:rPr lang="it-IT" sz="2800" dirty="0" smtClean="0"/>
              <a:t> </a:t>
            </a:r>
            <a:r>
              <a:rPr lang="it-IT" sz="2800" dirty="0" err="1" smtClean="0"/>
              <a:t>using</a:t>
            </a:r>
            <a:r>
              <a:rPr lang="it-IT" sz="2800" dirty="0" smtClean="0"/>
              <a:t> a </a:t>
            </a:r>
            <a:r>
              <a:rPr lang="it-IT" sz="2800" dirty="0" err="1" smtClean="0"/>
              <a:t>different</a:t>
            </a:r>
            <a:r>
              <a:rPr lang="it-IT" sz="2800" dirty="0" smtClean="0"/>
              <a:t> </a:t>
            </a:r>
            <a:r>
              <a:rPr lang="it-IT" sz="2800" dirty="0" err="1" smtClean="0"/>
              <a:t>technology</a:t>
            </a:r>
            <a:endParaRPr lang="it-IT" sz="2800" strike="sngStrike" dirty="0" smtClean="0"/>
          </a:p>
          <a:p>
            <a:pPr lvl="2" eaLnBrk="1" hangingPunct="1"/>
            <a:r>
              <a:rPr lang="it-IT" sz="2800" dirty="0" err="1" smtClean="0"/>
              <a:t>Each</a:t>
            </a:r>
            <a:r>
              <a:rPr lang="it-IT" sz="2800" dirty="0" smtClean="0"/>
              <a:t> </a:t>
            </a:r>
            <a:r>
              <a:rPr lang="it-IT" sz="2800" dirty="0"/>
              <a:t>service </a:t>
            </a:r>
            <a:r>
              <a:rPr lang="it-IT" sz="2800" dirty="0" err="1" smtClean="0"/>
              <a:t>could</a:t>
            </a:r>
            <a:r>
              <a:rPr lang="it-IT" sz="2800" dirty="0" smtClean="0"/>
              <a:t> </a:t>
            </a:r>
            <a:r>
              <a:rPr lang="it-IT" sz="2800" dirty="0" err="1" smtClean="0"/>
              <a:t>have</a:t>
            </a:r>
            <a:r>
              <a:rPr lang="it-IT" sz="2800" dirty="0" smtClean="0"/>
              <a:t> a </a:t>
            </a:r>
            <a:r>
              <a:rPr lang="it-IT" sz="2800" dirty="0" err="1" smtClean="0"/>
              <a:t>different</a:t>
            </a:r>
            <a:r>
              <a:rPr lang="it-IT" sz="2800" dirty="0" smtClean="0"/>
              <a:t> </a:t>
            </a:r>
            <a:r>
              <a:rPr lang="it-IT" sz="2800" dirty="0"/>
              <a:t>data </a:t>
            </a:r>
            <a:r>
              <a:rPr lang="it-IT" sz="2800" dirty="0" err="1"/>
              <a:t>store</a:t>
            </a:r>
            <a:r>
              <a:rPr lang="it-IT" sz="2800" dirty="0"/>
              <a:t> </a:t>
            </a:r>
            <a:r>
              <a:rPr lang="it-IT" sz="2800" dirty="0" err="1" smtClean="0"/>
              <a:t>according</a:t>
            </a:r>
            <a:r>
              <a:rPr lang="it-IT" sz="2800" dirty="0" smtClean="0"/>
              <a:t> to business and </a:t>
            </a:r>
            <a:r>
              <a:rPr lang="it-IT" sz="2800" dirty="0" err="1" smtClean="0"/>
              <a:t>techincal</a:t>
            </a:r>
            <a:r>
              <a:rPr lang="it-IT" sz="2800" dirty="0" smtClean="0"/>
              <a:t> </a:t>
            </a:r>
            <a:r>
              <a:rPr lang="it-IT" sz="2800" dirty="0" err="1" smtClean="0"/>
              <a:t>requirements</a:t>
            </a:r>
            <a:r>
              <a:rPr lang="it-IT" sz="2800" dirty="0" smtClean="0"/>
              <a:t> </a:t>
            </a:r>
            <a:r>
              <a:rPr lang="it-IT" sz="2800" strike="sngStrike" dirty="0" smtClean="0"/>
              <a:t> </a:t>
            </a:r>
            <a:endParaRPr lang="it-IT" sz="2800" strike="sngStrike" dirty="0"/>
          </a:p>
          <a:p>
            <a:pPr lvl="2" eaLnBrk="1" hangingPunct="1"/>
            <a:r>
              <a:rPr lang="it-IT" sz="2800" dirty="0" smtClean="0"/>
              <a:t>The </a:t>
            </a:r>
            <a:r>
              <a:rPr lang="it-IT" sz="2800" dirty="0" err="1" smtClean="0"/>
              <a:t>eventual</a:t>
            </a:r>
            <a:r>
              <a:rPr lang="it-IT" sz="2800" dirty="0" smtClean="0"/>
              <a:t> </a:t>
            </a:r>
            <a:r>
              <a:rPr lang="it-IT" sz="2800" dirty="0" err="1" smtClean="0"/>
              <a:t>need</a:t>
            </a:r>
            <a:r>
              <a:rPr lang="it-IT" sz="2800" dirty="0" smtClean="0"/>
              <a:t> of </a:t>
            </a:r>
            <a:r>
              <a:rPr lang="it-IT" sz="2800" dirty="0" err="1" smtClean="0"/>
              <a:t>improvement</a:t>
            </a:r>
            <a:r>
              <a:rPr lang="it-IT" sz="2800" dirty="0" smtClean="0"/>
              <a:t> of </a:t>
            </a:r>
            <a:r>
              <a:rPr lang="it-IT" sz="2800" dirty="0" err="1" smtClean="0"/>
              <a:t>one</a:t>
            </a:r>
            <a:r>
              <a:rPr lang="it-IT" sz="2800" dirty="0" smtClean="0"/>
              <a:t> service, </a:t>
            </a:r>
            <a:r>
              <a:rPr lang="it-IT" sz="2800" dirty="0" err="1" smtClean="0"/>
              <a:t>could</a:t>
            </a:r>
            <a:r>
              <a:rPr lang="it-IT" sz="2800" dirty="0" smtClean="0"/>
              <a:t> </a:t>
            </a:r>
            <a:r>
              <a:rPr lang="it-IT" sz="2800" dirty="0" smtClean="0"/>
              <a:t>be </a:t>
            </a:r>
            <a:r>
              <a:rPr lang="it-IT" sz="2800" dirty="0" err="1" smtClean="0"/>
              <a:t>addressed</a:t>
            </a:r>
            <a:r>
              <a:rPr lang="it-IT" sz="2800" dirty="0" smtClean="0"/>
              <a:t> </a:t>
            </a:r>
            <a:r>
              <a:rPr lang="it-IT" sz="2800" dirty="0" err="1" smtClean="0"/>
              <a:t>using</a:t>
            </a:r>
            <a:r>
              <a:rPr lang="it-IT" sz="2800" dirty="0" smtClean="0"/>
              <a:t>  </a:t>
            </a:r>
            <a:r>
              <a:rPr lang="it-IT" sz="2800" dirty="0" smtClean="0"/>
              <a:t>a </a:t>
            </a:r>
            <a:r>
              <a:rPr lang="it-IT" sz="2800" dirty="0" err="1" smtClean="0"/>
              <a:t>different</a:t>
            </a:r>
            <a:r>
              <a:rPr lang="it-IT" sz="2800" dirty="0" smtClean="0"/>
              <a:t>  </a:t>
            </a:r>
            <a:r>
              <a:rPr lang="it-IT" sz="2800" dirty="0" err="1" smtClean="0"/>
              <a:t>technological</a:t>
            </a:r>
            <a:r>
              <a:rPr lang="it-IT" sz="2800" dirty="0" smtClean="0"/>
              <a:t> </a:t>
            </a:r>
            <a:r>
              <a:rPr lang="it-IT" sz="2800" dirty="0" err="1" smtClean="0"/>
              <a:t>stack</a:t>
            </a:r>
            <a:r>
              <a:rPr lang="it-IT" sz="2800" dirty="0" smtClean="0"/>
              <a:t> </a:t>
            </a:r>
            <a:r>
              <a:rPr lang="it-IT" sz="2800" dirty="0" err="1" smtClean="0"/>
              <a:t>without</a:t>
            </a:r>
            <a:r>
              <a:rPr lang="it-IT" sz="2800" dirty="0" smtClean="0"/>
              <a:t> </a:t>
            </a:r>
            <a:r>
              <a:rPr lang="it-IT" sz="2800" dirty="0" err="1" smtClean="0"/>
              <a:t>impacts</a:t>
            </a:r>
            <a:r>
              <a:rPr lang="it-IT" sz="2800" dirty="0" smtClean="0"/>
              <a:t> on the </a:t>
            </a:r>
            <a:r>
              <a:rPr lang="it-IT" sz="2800" dirty="0" err="1" smtClean="0"/>
              <a:t>rest</a:t>
            </a:r>
            <a:r>
              <a:rPr lang="it-IT" sz="2800" dirty="0" smtClean="0"/>
              <a:t> of </a:t>
            </a:r>
            <a:r>
              <a:rPr lang="it-IT" sz="2800" dirty="0" err="1" smtClean="0"/>
              <a:t>system</a:t>
            </a:r>
            <a:endParaRPr lang="it-IT" sz="2800" dirty="0" smtClean="0"/>
          </a:p>
          <a:p>
            <a:pPr lvl="2" eaLnBrk="1" hangingPunct="1"/>
            <a:r>
              <a:rPr lang="it-IT" sz="2800" dirty="0" smtClean="0"/>
              <a:t>In a </a:t>
            </a:r>
            <a:r>
              <a:rPr lang="it-IT" sz="2800" dirty="0" err="1" smtClean="0"/>
              <a:t>context</a:t>
            </a:r>
            <a:r>
              <a:rPr lang="it-IT" sz="2800" dirty="0" smtClean="0"/>
              <a:t> of on-demand </a:t>
            </a:r>
            <a:r>
              <a:rPr lang="it-IT" sz="2800" dirty="0" err="1" smtClean="0"/>
              <a:t>provisioning</a:t>
            </a:r>
            <a:r>
              <a:rPr lang="it-IT" sz="2800" dirty="0" smtClean="0"/>
              <a:t> </a:t>
            </a:r>
            <a:r>
              <a:rPr lang="it-IT" sz="2800" dirty="0" err="1" smtClean="0"/>
              <a:t>system</a:t>
            </a:r>
            <a:r>
              <a:rPr lang="it-IT" sz="2800" dirty="0" smtClean="0"/>
              <a:t>, </a:t>
            </a:r>
            <a:r>
              <a:rPr lang="it-IT" sz="2800" dirty="0" err="1" smtClean="0"/>
              <a:t>it</a:t>
            </a:r>
            <a:r>
              <a:rPr lang="it-IT" sz="2800" dirty="0" smtClean="0"/>
              <a:t> </a:t>
            </a:r>
            <a:r>
              <a:rPr lang="it-IT" sz="2800" dirty="0" err="1" smtClean="0"/>
              <a:t>will</a:t>
            </a:r>
            <a:r>
              <a:rPr lang="it-IT" sz="2800" dirty="0" smtClean="0"/>
              <a:t> be </a:t>
            </a:r>
            <a:r>
              <a:rPr lang="it-IT" sz="2800" dirty="0" err="1" smtClean="0"/>
              <a:t>possible</a:t>
            </a:r>
            <a:r>
              <a:rPr lang="it-IT" sz="2800" dirty="0" smtClean="0"/>
              <a:t> </a:t>
            </a:r>
            <a:r>
              <a:rPr lang="it-IT" sz="2800" dirty="0" smtClean="0"/>
              <a:t>to </a:t>
            </a:r>
            <a:r>
              <a:rPr lang="it-IT" sz="2800" dirty="0" err="1" smtClean="0"/>
              <a:t>apply</a:t>
            </a:r>
            <a:r>
              <a:rPr lang="it-IT" sz="2800" dirty="0" smtClean="0"/>
              <a:t> </a:t>
            </a:r>
            <a:r>
              <a:rPr lang="it-IT" sz="2800" dirty="0" err="1" smtClean="0"/>
              <a:t>scaling</a:t>
            </a:r>
            <a:r>
              <a:rPr lang="it-IT" sz="2800" dirty="0" smtClean="0"/>
              <a:t> </a:t>
            </a:r>
            <a:r>
              <a:rPr lang="it-IT" sz="2800" dirty="0" err="1" smtClean="0"/>
              <a:t>only</a:t>
            </a:r>
            <a:r>
              <a:rPr lang="it-IT" sz="2800" dirty="0" smtClean="0"/>
              <a:t> for </a:t>
            </a:r>
            <a:r>
              <a:rPr lang="it-IT" sz="2800" dirty="0" err="1" smtClean="0"/>
              <a:t>those</a:t>
            </a:r>
            <a:r>
              <a:rPr lang="it-IT" sz="2800" dirty="0" smtClean="0"/>
              <a:t> </a:t>
            </a:r>
            <a:r>
              <a:rPr lang="it-IT" sz="2800" dirty="0" err="1" smtClean="0"/>
              <a:t>services</a:t>
            </a:r>
            <a:r>
              <a:rPr lang="it-IT" sz="2800" dirty="0" smtClean="0"/>
              <a:t> </a:t>
            </a:r>
            <a:r>
              <a:rPr lang="it-IT" sz="2800" dirty="0" err="1" smtClean="0"/>
              <a:t>that</a:t>
            </a:r>
            <a:r>
              <a:rPr lang="it-IT" sz="2800" dirty="0" smtClean="0"/>
              <a:t> </a:t>
            </a:r>
            <a:r>
              <a:rPr lang="it-IT" sz="2800" dirty="0" err="1" smtClean="0"/>
              <a:t>need</a:t>
            </a:r>
            <a:r>
              <a:rPr lang="it-IT" sz="2800" dirty="0" smtClean="0"/>
              <a:t> </a:t>
            </a:r>
            <a:r>
              <a:rPr lang="it-IT" sz="2800" dirty="0" err="1" smtClean="0"/>
              <a:t>it</a:t>
            </a:r>
            <a:r>
              <a:rPr lang="it-IT" sz="2800" dirty="0" smtClean="0"/>
              <a:t>, with a more </a:t>
            </a:r>
            <a:r>
              <a:rPr lang="it-IT" sz="2800" dirty="0" err="1" smtClean="0"/>
              <a:t>efficient</a:t>
            </a:r>
            <a:r>
              <a:rPr lang="it-IT" sz="2800" dirty="0" smtClean="0"/>
              <a:t> control of the </a:t>
            </a:r>
            <a:r>
              <a:rPr lang="it-IT" sz="2800" dirty="0" err="1" smtClean="0"/>
              <a:t>costs</a:t>
            </a:r>
            <a:endParaRPr lang="it-IT" sz="2800" dirty="0" smtClean="0"/>
          </a:p>
          <a:p>
            <a:pPr lvl="2" eaLnBrk="1" hangingPunct="1"/>
            <a:r>
              <a:rPr lang="it-IT" sz="2800" dirty="0" smtClean="0"/>
              <a:t>A </a:t>
            </a:r>
            <a:r>
              <a:rPr lang="it-IT" sz="2800" dirty="0" smtClean="0"/>
              <a:t>more </a:t>
            </a:r>
            <a:r>
              <a:rPr lang="it-IT" sz="2800" dirty="0" err="1" smtClean="0"/>
              <a:t>flexible</a:t>
            </a:r>
            <a:r>
              <a:rPr lang="it-IT" sz="2800" dirty="0" smtClean="0"/>
              <a:t> </a:t>
            </a:r>
            <a:r>
              <a:rPr lang="it-IT" sz="2800" dirty="0" smtClean="0"/>
              <a:t> </a:t>
            </a:r>
            <a:r>
              <a:rPr lang="it-IT" sz="2800" dirty="0" err="1" smtClean="0"/>
              <a:t>deployment</a:t>
            </a:r>
            <a:r>
              <a:rPr lang="it-IT" sz="2800" dirty="0" smtClean="0"/>
              <a:t> </a:t>
            </a:r>
            <a:r>
              <a:rPr lang="it-IT" sz="2800" dirty="0" smtClean="0"/>
              <a:t>scenario </a:t>
            </a:r>
            <a:r>
              <a:rPr lang="it-IT" sz="2800" dirty="0" err="1" smtClean="0"/>
              <a:t>against</a:t>
            </a:r>
            <a:r>
              <a:rPr lang="it-IT" sz="2800" dirty="0" smtClean="0"/>
              <a:t> </a:t>
            </a:r>
            <a:r>
              <a:rPr lang="it-IT" sz="2800" dirty="0" err="1" smtClean="0"/>
              <a:t>monolitic</a:t>
            </a:r>
            <a:r>
              <a:rPr lang="it-IT" sz="2800" dirty="0" smtClean="0"/>
              <a:t> </a:t>
            </a:r>
            <a:r>
              <a:rPr lang="it-IT" sz="2800" dirty="0" err="1" smtClean="0"/>
              <a:t>architecture</a:t>
            </a:r>
            <a:r>
              <a:rPr lang="it-IT" sz="2800" dirty="0" smtClean="0"/>
              <a:t>: the </a:t>
            </a:r>
            <a:r>
              <a:rPr lang="it-IT" sz="2800" dirty="0" err="1" smtClean="0"/>
              <a:t>change</a:t>
            </a:r>
            <a:r>
              <a:rPr lang="it-IT" sz="2800" dirty="0"/>
              <a:t> to a single service </a:t>
            </a:r>
            <a:r>
              <a:rPr lang="it-IT" sz="2800" dirty="0" err="1"/>
              <a:t>could</a:t>
            </a:r>
            <a:r>
              <a:rPr lang="it-IT" sz="2800" dirty="0"/>
              <a:t> be </a:t>
            </a:r>
            <a:r>
              <a:rPr lang="it-IT" sz="2800" dirty="0" err="1"/>
              <a:t>immediatly</a:t>
            </a:r>
            <a:r>
              <a:rPr lang="it-IT" sz="2800" dirty="0"/>
              <a:t> </a:t>
            </a:r>
            <a:r>
              <a:rPr lang="it-IT" sz="2800" dirty="0" err="1"/>
              <a:t>deployed</a:t>
            </a:r>
            <a:r>
              <a:rPr lang="it-IT" sz="2800" dirty="0"/>
              <a:t> </a:t>
            </a:r>
            <a:r>
              <a:rPr lang="it-IT" sz="2800" dirty="0" err="1"/>
              <a:t>isolated</a:t>
            </a:r>
            <a:r>
              <a:rPr lang="it-IT" sz="2800" dirty="0"/>
              <a:t> from the </a:t>
            </a:r>
            <a:r>
              <a:rPr lang="it-IT" sz="2800" dirty="0" err="1"/>
              <a:t>rest</a:t>
            </a:r>
            <a:r>
              <a:rPr lang="it-IT" sz="2800" dirty="0"/>
              <a:t> of the </a:t>
            </a:r>
            <a:r>
              <a:rPr lang="it-IT" sz="2800" dirty="0" err="1"/>
              <a:t>system</a:t>
            </a:r>
            <a:r>
              <a:rPr lang="it-IT" sz="2800" dirty="0"/>
              <a:t> and fast </a:t>
            </a:r>
            <a:r>
              <a:rPr lang="it-IT" sz="2800" dirty="0" err="1"/>
              <a:t>rollbacked</a:t>
            </a:r>
            <a:endParaRPr lang="it-IT" sz="2800" dirty="0"/>
          </a:p>
          <a:p>
            <a:pPr lvl="2" eaLnBrk="1" hangingPunct="1"/>
            <a:r>
              <a:rPr lang="it-IT" sz="2800" strike="sngStrike" dirty="0" smtClean="0"/>
              <a:t>, </a:t>
            </a:r>
            <a:r>
              <a:rPr lang="it-IT" sz="2800" strike="sngStrike" dirty="0" err="1" smtClean="0"/>
              <a:t>that</a:t>
            </a:r>
            <a:r>
              <a:rPr lang="it-IT" sz="2800" strike="sngStrike" dirty="0" smtClean="0"/>
              <a:t> </a:t>
            </a:r>
            <a:r>
              <a:rPr lang="it-IT" sz="2800" strike="sngStrike" dirty="0" err="1" smtClean="0"/>
              <a:t>require</a:t>
            </a:r>
            <a:r>
              <a:rPr lang="it-IT" sz="2800" strike="sngStrike" dirty="0" smtClean="0"/>
              <a:t> the </a:t>
            </a:r>
            <a:r>
              <a:rPr lang="it-IT" sz="2800" strike="sngStrike" dirty="0" err="1" smtClean="0"/>
              <a:t>whole</a:t>
            </a:r>
            <a:r>
              <a:rPr lang="it-IT" sz="2800" strike="sngStrike" dirty="0" smtClean="0"/>
              <a:t> </a:t>
            </a:r>
            <a:r>
              <a:rPr lang="it-IT" sz="2800" strike="sngStrike" dirty="0" err="1" smtClean="0"/>
              <a:t>application</a:t>
            </a:r>
            <a:r>
              <a:rPr lang="it-IT" sz="2800" strike="sngStrike" dirty="0" smtClean="0"/>
              <a:t> to be </a:t>
            </a:r>
            <a:r>
              <a:rPr lang="it-IT" sz="2800" strike="sngStrike" dirty="0" err="1" smtClean="0"/>
              <a:t>deployed</a:t>
            </a:r>
            <a:r>
              <a:rPr lang="it-IT" sz="2800" strike="sngStrike" dirty="0"/>
              <a:t> </a:t>
            </a:r>
            <a:r>
              <a:rPr lang="it-IT" sz="2800" strike="sngStrike" dirty="0" smtClean="0"/>
              <a:t>in </a:t>
            </a:r>
            <a:r>
              <a:rPr lang="it-IT" sz="2800" strike="sngStrike" dirty="0" err="1" smtClean="0"/>
              <a:t>order</a:t>
            </a:r>
            <a:r>
              <a:rPr lang="it-IT" sz="2800" strike="sngStrike" dirty="0" smtClean="0"/>
              <a:t> to release </a:t>
            </a:r>
            <a:r>
              <a:rPr lang="it-IT" sz="2800" strike="sngStrike" dirty="0" err="1" smtClean="0"/>
              <a:t>change</a:t>
            </a:r>
            <a:r>
              <a:rPr lang="it-IT" sz="2800" strike="sngStrike" dirty="0" smtClean="0"/>
              <a:t> (</a:t>
            </a:r>
            <a:r>
              <a:rPr lang="it-IT" sz="2800" strike="sngStrike" dirty="0" err="1" smtClean="0"/>
              <a:t>it</a:t>
            </a:r>
            <a:r>
              <a:rPr lang="it-IT" sz="2800" strike="sngStrike" dirty="0" smtClean="0"/>
              <a:t> </a:t>
            </a:r>
            <a:r>
              <a:rPr lang="it-IT" sz="2800" strike="sngStrike" dirty="0" err="1" smtClean="0"/>
              <a:t>doesn’t</a:t>
            </a:r>
            <a:r>
              <a:rPr lang="it-IT" sz="2800" strike="sngStrike" dirty="0" smtClean="0"/>
              <a:t> </a:t>
            </a:r>
            <a:r>
              <a:rPr lang="it-IT" sz="2800" strike="sngStrike" dirty="0" err="1" smtClean="0"/>
              <a:t>matter</a:t>
            </a:r>
            <a:r>
              <a:rPr lang="it-IT" sz="2800" strike="sngStrike" dirty="0" smtClean="0"/>
              <a:t> </a:t>
            </a:r>
            <a:r>
              <a:rPr lang="it-IT" sz="2800" strike="sngStrike" dirty="0" err="1" smtClean="0"/>
              <a:t>how</a:t>
            </a:r>
            <a:r>
              <a:rPr lang="it-IT" sz="2800" strike="sngStrike" dirty="0" smtClean="0"/>
              <a:t> wide are the </a:t>
            </a:r>
            <a:r>
              <a:rPr lang="it-IT" sz="2800" strike="sngStrike" dirty="0" err="1" smtClean="0"/>
              <a:t>changes</a:t>
            </a:r>
            <a:r>
              <a:rPr lang="it-IT" sz="2800" strike="sngStrike" dirty="0" smtClean="0"/>
              <a:t>) scenario </a:t>
            </a:r>
            <a:r>
              <a:rPr lang="it-IT" sz="2800" strike="sngStrike" dirty="0" err="1" smtClean="0"/>
              <a:t>that</a:t>
            </a:r>
            <a:r>
              <a:rPr lang="it-IT" sz="2800" strike="sngStrike" dirty="0" smtClean="0"/>
              <a:t> </a:t>
            </a:r>
            <a:r>
              <a:rPr lang="it-IT" sz="2800" strike="sngStrike" dirty="0" err="1" smtClean="0"/>
              <a:t>could</a:t>
            </a:r>
            <a:r>
              <a:rPr lang="it-IT" sz="2800" strike="sngStrike" dirty="0" smtClean="0"/>
              <a:t> be large impact (time for </a:t>
            </a:r>
            <a:r>
              <a:rPr lang="it-IT" sz="2800" strike="sngStrike" dirty="0" err="1" smtClean="0"/>
              <a:t>repuplish</a:t>
            </a:r>
            <a:r>
              <a:rPr lang="it-IT" sz="2800" strike="sngStrike" dirty="0" smtClean="0"/>
              <a:t> a service)</a:t>
            </a:r>
            <a:r>
              <a:rPr lang="it-IT" sz="2800" strike="sngStrike" dirty="0"/>
              <a:t> </a:t>
            </a:r>
            <a:r>
              <a:rPr lang="it-IT" sz="2800" strike="sngStrike" dirty="0" smtClean="0"/>
              <a:t>and high </a:t>
            </a:r>
            <a:r>
              <a:rPr lang="it-IT" sz="2800" strike="sngStrike" dirty="0" err="1" smtClean="0"/>
              <a:t>risk</a:t>
            </a:r>
            <a:r>
              <a:rPr lang="it-IT" sz="2800" strike="sngStrike" dirty="0" smtClean="0"/>
              <a:t> </a:t>
            </a:r>
          </a:p>
          <a:p>
            <a:pPr lvl="2" eaLnBrk="1" hangingPunct="1"/>
            <a:r>
              <a:rPr lang="it-IT" sz="2800" strike="sngStrike" dirty="0" smtClean="0"/>
              <a:t>Microservice </a:t>
            </a:r>
            <a:r>
              <a:rPr lang="it-IT" sz="2800" strike="sngStrike" dirty="0" err="1" smtClean="0"/>
              <a:t>enable</a:t>
            </a:r>
            <a:r>
              <a:rPr lang="it-IT" sz="2800" strike="sngStrike" dirty="0" smtClean="0"/>
              <a:t> </a:t>
            </a:r>
            <a:r>
              <a:rPr lang="it-IT" sz="2800" strike="sngStrike" dirty="0" err="1" smtClean="0"/>
              <a:t>that</a:t>
            </a:r>
            <a:r>
              <a:rPr lang="it-IT" sz="2800" strike="sngStrike" dirty="0" smtClean="0"/>
              <a:t> </a:t>
            </a:r>
            <a:r>
              <a:rPr lang="it-IT" sz="2800" strike="sngStrike" dirty="0" smtClean="0"/>
              <a:t>A </a:t>
            </a:r>
            <a:r>
              <a:rPr lang="it-IT" sz="2800" strike="sngStrike" dirty="0" err="1" smtClean="0"/>
              <a:t>change</a:t>
            </a:r>
            <a:r>
              <a:rPr lang="it-IT" sz="2800" strike="sngStrike" dirty="0" smtClean="0"/>
              <a:t> </a:t>
            </a:r>
            <a:endParaRPr lang="it-IT" sz="2800" strike="sngStrike" dirty="0" smtClean="0"/>
          </a:p>
          <a:p>
            <a:pPr lvl="1" eaLnBrk="1" hangingPunct="1"/>
            <a:r>
              <a:rPr lang="it-IT" sz="2800" b="1" dirty="0" smtClean="0"/>
              <a:t>The </a:t>
            </a:r>
            <a:r>
              <a:rPr lang="it-IT" sz="2800" b="1" dirty="0" err="1" smtClean="0"/>
              <a:t>downsides</a:t>
            </a:r>
            <a:r>
              <a:rPr lang="it-IT" sz="2800" b="1" dirty="0" smtClean="0"/>
              <a:t> of </a:t>
            </a:r>
            <a:r>
              <a:rPr lang="it-IT" sz="2800" b="1" dirty="0" err="1" smtClean="0"/>
              <a:t>this</a:t>
            </a:r>
            <a:r>
              <a:rPr lang="it-IT" sz="2800" b="1" dirty="0" smtClean="0"/>
              <a:t> design pattern </a:t>
            </a:r>
            <a:r>
              <a:rPr lang="it-IT" sz="2800" b="1" dirty="0" smtClean="0"/>
              <a:t>are</a:t>
            </a:r>
            <a:r>
              <a:rPr lang="it-IT" sz="2800" dirty="0" smtClean="0"/>
              <a:t>:</a:t>
            </a:r>
            <a:endParaRPr lang="it-IT" sz="2800" strike="sngStrike" dirty="0" smtClean="0"/>
          </a:p>
          <a:p>
            <a:pPr lvl="2" eaLnBrk="1" hangingPunct="1"/>
            <a:r>
              <a:rPr lang="it-IT" sz="2800" dirty="0" smtClean="0"/>
              <a:t>A </a:t>
            </a:r>
            <a:r>
              <a:rPr lang="it-IT" sz="2800" dirty="0" err="1" smtClean="0"/>
              <a:t>much</a:t>
            </a:r>
            <a:r>
              <a:rPr lang="it-IT" sz="2800" dirty="0" smtClean="0"/>
              <a:t> more </a:t>
            </a:r>
            <a:r>
              <a:rPr lang="it-IT" sz="2800" dirty="0" err="1" smtClean="0"/>
              <a:t>complicated</a:t>
            </a:r>
            <a:r>
              <a:rPr lang="it-IT" sz="2800" dirty="0" smtClean="0"/>
              <a:t> </a:t>
            </a:r>
            <a:r>
              <a:rPr lang="it-IT" sz="2800" dirty="0" err="1" smtClean="0"/>
              <a:t>coding</a:t>
            </a:r>
            <a:r>
              <a:rPr lang="it-IT" sz="2800" dirty="0" smtClean="0"/>
              <a:t> style </a:t>
            </a:r>
          </a:p>
          <a:p>
            <a:pPr lvl="2" eaLnBrk="1" hangingPunct="1"/>
            <a:r>
              <a:rPr lang="it-IT" sz="2800" dirty="0" smtClean="0"/>
              <a:t>An overhead in </a:t>
            </a:r>
            <a:r>
              <a:rPr lang="it-IT" sz="2800" dirty="0" err="1" smtClean="0"/>
              <a:t>sistems</a:t>
            </a:r>
            <a:r>
              <a:rPr lang="it-IT" sz="2800" dirty="0" smtClean="0"/>
              <a:t> </a:t>
            </a:r>
            <a:r>
              <a:rPr lang="it-IT" sz="2800" dirty="0" smtClean="0"/>
              <a:t>management</a:t>
            </a:r>
            <a:endParaRPr lang="it-IT" sz="2800" dirty="0" smtClean="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6287948" y="5201816"/>
            <a:ext cx="8018974" cy="4946190"/>
          </a:xfrm>
        </p:spPr>
        <p:txBody>
          <a:bodyPr/>
          <a:lstStyle/>
          <a:p>
            <a:r>
              <a:rPr lang="it-IT" dirty="0" err="1" smtClean="0"/>
              <a:t>Maven</a:t>
            </a:r>
            <a:r>
              <a:rPr lang="it-IT" dirty="0" smtClean="0"/>
              <a:t> </a:t>
            </a:r>
            <a:r>
              <a:rPr lang="it-IT" dirty="0" err="1" smtClean="0"/>
              <a:t>plug</a:t>
            </a:r>
            <a:r>
              <a:rPr lang="it-IT" dirty="0" smtClean="0"/>
              <a:t> by </a:t>
            </a:r>
            <a:r>
              <a:rPr lang="it-IT" dirty="0" err="1" smtClean="0"/>
              <a:t>witch</a:t>
            </a:r>
            <a:r>
              <a:rPr lang="it-IT" dirty="0" smtClean="0"/>
              <a:t> </a:t>
            </a:r>
            <a:r>
              <a:rPr lang="it-IT" dirty="0" err="1" smtClean="0"/>
              <a:t>promoting</a:t>
            </a:r>
            <a:r>
              <a:rPr lang="it-IT" dirty="0" smtClean="0"/>
              <a:t> inside GITHUB </a:t>
            </a:r>
            <a:r>
              <a:rPr lang="it-IT" dirty="0" err="1" smtClean="0"/>
              <a:t>built</a:t>
            </a:r>
            <a:r>
              <a:rPr lang="it-IT" dirty="0" smtClean="0"/>
              <a:t> </a:t>
            </a:r>
            <a:r>
              <a:rPr lang="it-IT" dirty="0" err="1" smtClean="0"/>
              <a:t>artifacts</a:t>
            </a:r>
            <a:r>
              <a:rPr lang="it-IT" dirty="0" smtClean="0"/>
              <a:t> under the model of a  </a:t>
            </a:r>
            <a:r>
              <a:rPr lang="it-IT" dirty="0" err="1" smtClean="0"/>
              <a:t>Maven</a:t>
            </a:r>
            <a:r>
              <a:rPr lang="it-IT" dirty="0" smtClean="0"/>
              <a:t> </a:t>
            </a:r>
            <a:r>
              <a:rPr lang="it-IT" dirty="0" err="1" smtClean="0"/>
              <a:t>repository</a:t>
            </a:r>
            <a:r>
              <a:rPr lang="it-IT" dirty="0" smtClean="0"/>
              <a:t>  </a:t>
            </a:r>
          </a:p>
          <a:p>
            <a:endParaRPr lang="it-IT" dirty="0" smtClean="0"/>
          </a:p>
          <a:p>
            <a:pPr lvl="1"/>
            <a:r>
              <a:rPr lang="it-IT" dirty="0" smtClean="0"/>
              <a:t>JAR</a:t>
            </a:r>
          </a:p>
          <a:p>
            <a:pPr lvl="1"/>
            <a:r>
              <a:rPr lang="it-IT" dirty="0" smtClean="0"/>
              <a:t>DOCKERFILE</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8154482" cy="6036610"/>
          </a:xfrm>
        </p:spPr>
        <p:txBody>
          <a:bodyPr/>
          <a:lstStyle/>
          <a:p>
            <a:r>
              <a:rPr lang="it-IT" dirty="0" smtClean="0"/>
              <a:t>Jenkins’ </a:t>
            </a:r>
            <a:r>
              <a:rPr lang="it-IT" dirty="0" err="1" smtClean="0"/>
              <a:t>build</a:t>
            </a:r>
            <a:r>
              <a:rPr lang="it-IT" dirty="0" smtClean="0"/>
              <a:t> </a:t>
            </a:r>
            <a:r>
              <a:rPr lang="it-IT" dirty="0" err="1" smtClean="0"/>
              <a:t>project</a:t>
            </a:r>
            <a:r>
              <a:rPr lang="it-IT" dirty="0" smtClean="0"/>
              <a:t> on </a:t>
            </a:r>
            <a:r>
              <a:rPr lang="it-IT" dirty="0" err="1" smtClean="0"/>
              <a:t>Openshift</a:t>
            </a:r>
            <a:r>
              <a:rPr lang="it-IT" dirty="0" smtClean="0"/>
              <a:t> </a:t>
            </a:r>
            <a:r>
              <a:rPr lang="it-IT" dirty="0" err="1" smtClean="0"/>
              <a:t>Paas</a:t>
            </a:r>
            <a:endParaRPr lang="it-IT" dirty="0" smtClean="0"/>
          </a:p>
          <a:p>
            <a:pPr lvl="1"/>
            <a:r>
              <a:rPr lang="it-IT" dirty="0" smtClean="0"/>
              <a:t>GITHUB </a:t>
            </a:r>
            <a:r>
              <a:rPr lang="it-IT" dirty="0" err="1" smtClean="0"/>
              <a:t>Configuration</a:t>
            </a:r>
            <a:r>
              <a:rPr lang="it-IT" dirty="0" smtClean="0"/>
              <a:t> </a:t>
            </a:r>
            <a:r>
              <a:rPr lang="it-IT" dirty="0" err="1" smtClean="0"/>
              <a:t>details</a:t>
            </a:r>
            <a:r>
              <a:rPr lang="it-IT" dirty="0" smtClean="0"/>
              <a:t> </a:t>
            </a:r>
          </a:p>
          <a:p>
            <a:pPr lvl="1"/>
            <a:r>
              <a:rPr lang="it-IT" dirty="0" err="1" smtClean="0"/>
              <a:t>Build</a:t>
            </a:r>
            <a:r>
              <a:rPr lang="it-IT" dirty="0" smtClean="0"/>
              <a:t> </a:t>
            </a:r>
            <a:r>
              <a:rPr lang="it-IT" dirty="0" err="1" smtClean="0"/>
              <a:t>manually</a:t>
            </a:r>
            <a:r>
              <a:rPr lang="it-IT" dirty="0" smtClean="0"/>
              <a:t> </a:t>
            </a:r>
            <a:r>
              <a:rPr lang="it-IT" dirty="0" err="1" smtClean="0"/>
              <a:t>trigged</a:t>
            </a:r>
            <a:endParaRPr lang="it-IT" dirty="0" smtClean="0"/>
          </a:p>
          <a:p>
            <a:pPr lvl="1"/>
            <a:r>
              <a:rPr lang="it-IT" dirty="0" err="1" smtClean="0"/>
              <a:t>Build</a:t>
            </a:r>
            <a:r>
              <a:rPr lang="it-IT" dirty="0" smtClean="0"/>
              <a:t> </a:t>
            </a:r>
            <a:r>
              <a:rPr lang="it-IT" dirty="0" err="1" smtClean="0"/>
              <a:t>could</a:t>
            </a:r>
            <a:r>
              <a:rPr lang="it-IT" dirty="0" smtClean="0"/>
              <a:t> be </a:t>
            </a:r>
            <a:r>
              <a:rPr lang="it-IT" dirty="0" err="1" smtClean="0"/>
              <a:t>also</a:t>
            </a:r>
            <a:r>
              <a:rPr lang="it-IT" dirty="0" smtClean="0"/>
              <a:t> </a:t>
            </a:r>
            <a:r>
              <a:rPr lang="it-IT" dirty="0" err="1" smtClean="0"/>
              <a:t>automatic</a:t>
            </a:r>
            <a:r>
              <a:rPr lang="it-IT" dirty="0" smtClean="0"/>
              <a:t> </a:t>
            </a:r>
            <a:r>
              <a:rPr lang="it-IT" dirty="0" err="1" smtClean="0"/>
              <a:t>triggered</a:t>
            </a:r>
            <a:r>
              <a:rPr lang="it-IT" dirty="0" smtClean="0"/>
              <a:t> by an </a:t>
            </a:r>
            <a:r>
              <a:rPr lang="it-IT" dirty="0" err="1" smtClean="0"/>
              <a:t>event</a:t>
            </a:r>
            <a:r>
              <a:rPr lang="it-IT" dirty="0" smtClean="0"/>
              <a:t> on the </a:t>
            </a:r>
            <a:r>
              <a:rPr lang="it-IT" dirty="0" err="1" smtClean="0"/>
              <a:t>repository</a:t>
            </a:r>
            <a:endParaRPr lang="it-IT" dirty="0" smtClean="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3862578"/>
          </a:xfrm>
        </p:spPr>
        <p:txBody>
          <a:bodyPr/>
          <a:lstStyle/>
          <a:p>
            <a:r>
              <a:rPr lang="it-IT" dirty="0" smtClean="0"/>
              <a:t> GITHUB </a:t>
            </a:r>
            <a:r>
              <a:rPr lang="it-IT" dirty="0" err="1" smtClean="0"/>
              <a:t>maven</a:t>
            </a:r>
            <a:r>
              <a:rPr lang="it-IT" dirty="0" smtClean="0"/>
              <a:t> </a:t>
            </a:r>
            <a:r>
              <a:rPr lang="it-IT" dirty="0" err="1" smtClean="0"/>
              <a:t>repository</a:t>
            </a:r>
            <a:r>
              <a:rPr lang="it-IT" dirty="0" smtClean="0"/>
              <a:t> for the </a:t>
            </a:r>
            <a:r>
              <a:rPr lang="it-IT" dirty="0" err="1" smtClean="0"/>
              <a:t>microservice’s</a:t>
            </a:r>
            <a:r>
              <a:rPr lang="it-IT" dirty="0" smtClean="0"/>
              <a:t> </a:t>
            </a:r>
            <a:r>
              <a:rPr lang="it-IT" dirty="0" err="1" smtClean="0"/>
              <a:t>built</a:t>
            </a:r>
            <a:r>
              <a:rPr lang="it-IT" dirty="0" smtClean="0"/>
              <a:t> </a:t>
            </a:r>
            <a:r>
              <a:rPr lang="it-IT" dirty="0" err="1" smtClean="0"/>
              <a:t>artifacts</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257561" y="5301608"/>
            <a:ext cx="7599735" cy="7461047"/>
          </a:xfrm>
        </p:spPr>
        <p:txBody>
          <a:bodyPr/>
          <a:lstStyle/>
          <a:p>
            <a:r>
              <a:rPr lang="it-IT" dirty="0" err="1" smtClean="0"/>
              <a:t>Docker</a:t>
            </a:r>
            <a:r>
              <a:rPr lang="it-IT" dirty="0" smtClean="0"/>
              <a:t> </a:t>
            </a:r>
            <a:r>
              <a:rPr lang="it-IT" dirty="0" err="1" smtClean="0"/>
              <a:t>hub</a:t>
            </a:r>
            <a:r>
              <a:rPr lang="it-IT" dirty="0" smtClean="0"/>
              <a:t> CONFIGURATION DETAILS</a:t>
            </a:r>
          </a:p>
          <a:p>
            <a:pPr lvl="1"/>
            <a:r>
              <a:rPr lang="it-IT" dirty="0" smtClean="0"/>
              <a:t>Source repository from </a:t>
            </a:r>
            <a:r>
              <a:rPr lang="it-IT" dirty="0" err="1" smtClean="0"/>
              <a:t>GitHUb</a:t>
            </a:r>
            <a:endParaRPr lang="it-IT" dirty="0" smtClean="0"/>
          </a:p>
          <a:p>
            <a:pPr lvl="1"/>
            <a:r>
              <a:rPr lang="it-IT" dirty="0" smtClean="0"/>
              <a:t>Branch or </a:t>
            </a:r>
            <a:r>
              <a:rPr lang="it-IT" dirty="0" err="1" smtClean="0"/>
              <a:t>tag</a:t>
            </a:r>
            <a:r>
              <a:rPr lang="it-IT" dirty="0" smtClean="0"/>
              <a:t> </a:t>
            </a:r>
          </a:p>
          <a:p>
            <a:pPr lvl="1"/>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5939474" y="5639895"/>
            <a:ext cx="7599735" cy="6036610"/>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Source repository from  </a:t>
            </a:r>
            <a:r>
              <a:rPr lang="it-IT" dirty="0" err="1" smtClean="0"/>
              <a:t>Branch</a:t>
            </a:r>
            <a:r>
              <a:rPr lang="it-IT" dirty="0" smtClean="0"/>
              <a:t> </a:t>
            </a:r>
            <a:r>
              <a:rPr lang="it-IT" dirty="0"/>
              <a:t>or </a:t>
            </a:r>
            <a:r>
              <a:rPr lang="it-IT" dirty="0" err="1"/>
              <a:t>tag</a:t>
            </a:r>
            <a:r>
              <a:rPr lang="it-IT" dirty="0"/>
              <a:t> </a:t>
            </a:r>
          </a:p>
          <a:p>
            <a:pPr lvl="1"/>
            <a:r>
              <a:rPr lang="it-IT" dirty="0" err="1" smtClean="0"/>
              <a:t>GitHUb</a:t>
            </a:r>
            <a:endParaRPr lang="it-IT" dirty="0" smtClean="0"/>
          </a:p>
          <a:p>
            <a:pPr lvl="1"/>
            <a:r>
              <a:rPr lang="it-IT" dirty="0" err="1" smtClean="0"/>
              <a:t>Docker</a:t>
            </a:r>
            <a:r>
              <a:rPr lang="it-IT" dirty="0" smtClean="0"/>
              <a:t> </a:t>
            </a:r>
            <a:r>
              <a:rPr lang="it-IT" dirty="0" err="1" smtClean="0"/>
              <a:t>tagname</a:t>
            </a:r>
            <a:endParaRPr lang="it-IT" dirty="0" smtClean="0"/>
          </a:p>
          <a:p>
            <a:pPr marL="0" indent="0">
              <a:buNone/>
            </a:pPr>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742728" y="1910337"/>
            <a:ext cx="13105456" cy="2787423"/>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2829667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introduction</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4245496"/>
          </a:xfrm>
        </p:spPr>
        <p:txBody>
          <a:bodyPr/>
          <a:lstStyle/>
          <a:p>
            <a:r>
              <a:rPr lang="it-IT" dirty="0" err="1" smtClean="0"/>
              <a:t>Pivotal</a:t>
            </a:r>
            <a:r>
              <a:rPr lang="it-IT" dirty="0" smtClean="0"/>
              <a:t> web service </a:t>
            </a:r>
            <a:r>
              <a:rPr lang="it-IT" dirty="0" err="1" smtClean="0"/>
              <a:t>presentation</a:t>
            </a:r>
            <a:endParaRPr lang="it-IT" dirty="0" smtClean="0"/>
          </a:p>
          <a:p>
            <a:pPr lvl="1"/>
            <a:r>
              <a:rPr lang="it-IT" dirty="0" smtClean="0"/>
              <a:t>My </a:t>
            </a:r>
            <a:r>
              <a:rPr lang="it-IT" dirty="0" err="1" smtClean="0"/>
              <a:t>instance</a:t>
            </a:r>
            <a:endParaRPr lang="it-IT" dirty="0" smtClean="0"/>
          </a:p>
          <a:p>
            <a:pPr lvl="1"/>
            <a:r>
              <a:rPr lang="it-IT" dirty="0" smtClean="0"/>
              <a:t>Console </a:t>
            </a:r>
          </a:p>
          <a:p>
            <a:pPr lvl="1"/>
            <a:r>
              <a:rPr lang="it-IT" dirty="0" smtClean="0"/>
              <a:t>Application </a:t>
            </a:r>
            <a:r>
              <a:rPr lang="it-IT" dirty="0" err="1" smtClean="0"/>
              <a:t>backing</a:t>
            </a:r>
            <a:r>
              <a:rPr lang="it-IT" dirty="0" smtClean="0"/>
              <a:t> </a:t>
            </a:r>
            <a:r>
              <a:rPr lang="it-IT" dirty="0" err="1" smtClean="0"/>
              <a:t>services</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80113904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smtClean="0"/>
              <a:t> of  database </a:t>
            </a:r>
            <a:r>
              <a:rPr lang="it-IT" sz="2000" dirty="0" err="1" smtClean="0"/>
              <a:t>tables</a:t>
            </a:r>
            <a:r>
              <a:rPr lang="it-IT" sz="2000" dirty="0" smtClean="0"/>
              <a:t>)</a:t>
            </a:r>
            <a:endParaRPr lang="it-IT" sz="2000" dirty="0"/>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15171762" y="5345832"/>
            <a:ext cx="9135160" cy="4245496"/>
          </a:xfrm>
        </p:spPr>
        <p:txBody>
          <a:bodyPr/>
          <a:lstStyle/>
          <a:p>
            <a:r>
              <a:rPr lang="it-IT" dirty="0" err="1" smtClean="0"/>
              <a:t>Pivotal</a:t>
            </a:r>
            <a:r>
              <a:rPr lang="it-IT" dirty="0" smtClean="0"/>
              <a:t> Web Service console</a:t>
            </a:r>
          </a:p>
          <a:p>
            <a:pPr lvl="1"/>
            <a:r>
              <a:rPr lang="it-IT" dirty="0" smtClean="0"/>
              <a:t>Space</a:t>
            </a:r>
          </a:p>
          <a:p>
            <a:pPr lvl="1"/>
            <a:r>
              <a:rPr lang="it-IT" dirty="0" smtClean="0"/>
              <a:t>Applications</a:t>
            </a:r>
          </a:p>
          <a:p>
            <a:pPr lvl="1"/>
            <a:r>
              <a:rPr lang="it-IT" dirty="0" smtClean="0"/>
              <a:t>Services</a:t>
            </a:r>
          </a:p>
          <a:p>
            <a:pPr lvl="1"/>
            <a:r>
              <a:rPr lang="it-IT" dirty="0" err="1" smtClean="0"/>
              <a:t>Marketplace</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8" y="1457401"/>
            <a:ext cx="7788043"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4" y="6569968"/>
            <a:ext cx="88201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7824" y="523934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98712" y="1465318"/>
            <a:ext cx="18434048" cy="10433625"/>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endParaRPr lang="it-IT" sz="2400" dirty="0" smtClean="0">
              <a:latin typeface="Consolas"/>
            </a:endParaRPr>
          </a:p>
          <a:p>
            <a:endParaRPr lang="it-IT" sz="2400" dirty="0" smtClean="0">
              <a:latin typeface="Consolas"/>
            </a:endParaRPr>
          </a:p>
          <a:p>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smtClean="0">
                <a:latin typeface="Consolas"/>
              </a:rPr>
              <a:t>dataSource</a:t>
            </a:r>
            <a:endParaRPr lang="it-IT" sz="2400" dirty="0" smtClean="0">
              <a:latin typeface="Consolas"/>
            </a:endParaRPr>
          </a:p>
          <a:p>
            <a:r>
              <a:rPr lang="it-IT" sz="2400" dirty="0">
                <a:latin typeface="Consolas"/>
              </a:rPr>
              <a:t>	</a:t>
            </a:r>
            <a:r>
              <a:rPr lang="it-IT" sz="2400" dirty="0" smtClean="0">
                <a:latin typeface="Consolas"/>
              </a:rPr>
              <a:t>(@</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	+ </a:t>
            </a:r>
            <a:r>
              <a:rPr lang="it-IT" sz="2400" dirty="0" err="1">
                <a:latin typeface="Consolas"/>
              </a:rPr>
              <a:t>jdbcUrl</a:t>
            </a:r>
            <a:r>
              <a:rPr lang="it-IT" sz="2400" dirty="0">
                <a:latin typeface="Consolas"/>
              </a:rPr>
              <a:t> </a:t>
            </a:r>
            <a:r>
              <a:rPr lang="it-IT" sz="2400" dirty="0" smtClean="0">
                <a:latin typeface="Consolas"/>
              </a:rPr>
              <a:t>+</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95278" y="3761284"/>
            <a:ext cx="15201178" cy="44648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1095278" y="8501658"/>
            <a:ext cx="16641338" cy="298419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a:spLocks noGrp="1"/>
          </p:cNvSpPr>
          <p:nvPr>
            <p:ph idx="1"/>
          </p:nvPr>
        </p:nvSpPr>
        <p:spPr>
          <a:xfrm>
            <a:off x="17736616" y="5201816"/>
            <a:ext cx="5904656" cy="5544616"/>
          </a:xfrm>
        </p:spPr>
        <p:txBody>
          <a:bodyPr/>
          <a:lstStyle/>
          <a:p>
            <a:r>
              <a:rPr lang="it-IT" dirty="0" smtClean="0"/>
              <a:t>database </a:t>
            </a:r>
            <a:r>
              <a:rPr lang="it-IT" dirty="0" err="1"/>
              <a:t>Backing</a:t>
            </a:r>
            <a:r>
              <a:rPr lang="it-IT" dirty="0"/>
              <a:t> </a:t>
            </a:r>
            <a:r>
              <a:rPr lang="it-IT" dirty="0" smtClean="0"/>
              <a:t>Service </a:t>
            </a:r>
            <a:r>
              <a:rPr lang="it-IT" dirty="0" err="1" smtClean="0"/>
              <a:t>resolution</a:t>
            </a:r>
            <a:endParaRPr lang="it-IT" dirty="0" smtClean="0"/>
          </a:p>
          <a:p>
            <a:r>
              <a:rPr lang="it-IT" dirty="0" smtClean="0"/>
              <a:t>Spring Bean for the </a:t>
            </a:r>
            <a:r>
              <a:rPr lang="it-IT" dirty="0" err="1" smtClean="0"/>
              <a:t>clouf</a:t>
            </a:r>
            <a:r>
              <a:rPr lang="it-IT" dirty="0" smtClean="0"/>
              <a:t> </a:t>
            </a:r>
            <a:r>
              <a:rPr lang="it-IT" dirty="0" err="1" smtClean="0"/>
              <a:t>founfry</a:t>
            </a:r>
            <a:r>
              <a:rPr lang="it-IT" dirty="0" smtClean="0"/>
              <a:t> </a:t>
            </a:r>
            <a:r>
              <a:rPr lang="it-IT" dirty="0" err="1" smtClean="0"/>
              <a:t>label</a:t>
            </a:r>
            <a:r>
              <a:rPr lang="it-IT" dirty="0" smtClean="0"/>
              <a:t> </a:t>
            </a:r>
            <a:r>
              <a:rPr lang="it-IT" dirty="0" err="1" smtClean="0"/>
              <a:t>profile</a:t>
            </a:r>
            <a:r>
              <a:rPr lang="it-IT" dirty="0" smtClean="0"/>
              <a:t> </a:t>
            </a:r>
            <a:r>
              <a:rPr lang="it-IT" dirty="0" err="1" smtClean="0"/>
              <a:t>where</a:t>
            </a:r>
            <a:r>
              <a:rPr lang="it-IT" dirty="0" smtClean="0"/>
              <a:t> </a:t>
            </a:r>
            <a:r>
              <a:rPr lang="it-IT" dirty="0" err="1" smtClean="0"/>
              <a:t>that</a:t>
            </a:r>
            <a:r>
              <a:rPr lang="it-IT" dirty="0" smtClean="0"/>
              <a:t> </a:t>
            </a:r>
            <a:r>
              <a:rPr lang="it-IT" dirty="0" err="1" smtClean="0"/>
              <a:t>define</a:t>
            </a:r>
            <a:r>
              <a:rPr lang="it-IT" dirty="0" smtClean="0"/>
              <a:t> the </a:t>
            </a:r>
            <a:r>
              <a:rPr lang="it-IT" dirty="0" err="1" smtClean="0"/>
              <a:t>datasource</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ckeche</a:t>
            </a:r>
            <a:r>
              <a:rPr lang="it-IT" dirty="0" smtClean="0"/>
              <a:t> </a:t>
            </a:r>
            <a:r>
              <a:rPr lang="it-IT" dirty="0" err="1" smtClean="0"/>
              <a:t>at</a:t>
            </a:r>
            <a:r>
              <a:rPr lang="it-IT" dirty="0" smtClean="0"/>
              <a:t> start time </a:t>
            </a:r>
          </a:p>
          <a:p>
            <a:r>
              <a:rPr lang="it-IT" dirty="0" smtClean="0"/>
              <a:t>(CFR </a:t>
            </a:r>
            <a:r>
              <a:rPr lang="it-IT" dirty="0" err="1" smtClean="0"/>
              <a:t>logs</a:t>
            </a:r>
            <a:r>
              <a:rPr lang="it-IT" dirty="0" smtClean="0"/>
              <a:t>)</a:t>
            </a:r>
          </a:p>
          <a:p>
            <a:endParaRPr lang="it-IT" dirty="0" smtClean="0"/>
          </a:p>
          <a:p>
            <a:endParaRPr lang="it-IT" dirty="0"/>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0" grpId="0" animBg="1"/>
      <p:bldP spid="1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2800" b="1" dirty="0">
              <a:solidFill>
                <a:srgbClr val="00B050"/>
              </a:solidFill>
              <a:latin typeface="Consolas"/>
            </a:endParaRPr>
          </a:p>
        </p:txBody>
      </p:sp>
      <p:sp>
        <p:nvSpPr>
          <p:cNvPr id="42" name="Rettangolo 41"/>
          <p:cNvSpPr/>
          <p:nvPr/>
        </p:nvSpPr>
        <p:spPr bwMode="auto">
          <a:xfrm>
            <a:off x="1057498" y="4957216"/>
            <a:ext cx="2194368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a:spLocks noGrp="1"/>
          </p:cNvSpPr>
          <p:nvPr>
            <p:ph idx="1"/>
          </p:nvPr>
        </p:nvSpPr>
        <p:spPr>
          <a:xfrm>
            <a:off x="15203313" y="8568199"/>
            <a:ext cx="7722434" cy="3374510"/>
          </a:xfrm>
        </p:spPr>
        <p:txBody>
          <a:bodyPr/>
          <a:lstStyle/>
          <a:p>
            <a:r>
              <a:rPr lang="it-IT" dirty="0" smtClean="0"/>
              <a:t>Log </a:t>
            </a:r>
            <a:r>
              <a:rPr lang="it-IT" dirty="0" err="1" smtClean="0"/>
              <a:t>evidence</a:t>
            </a:r>
            <a:r>
              <a:rPr lang="it-IT" dirty="0" smtClean="0"/>
              <a:t> of </a:t>
            </a:r>
            <a:r>
              <a:rPr lang="it-IT" dirty="0" err="1" smtClean="0"/>
              <a:t>application</a:t>
            </a:r>
            <a:r>
              <a:rPr lang="it-IT" dirty="0" smtClean="0"/>
              <a:t> startup</a:t>
            </a:r>
          </a:p>
          <a:p>
            <a:pPr lvl="1"/>
            <a:r>
              <a:rPr lang="it-IT" dirty="0" smtClean="0"/>
              <a:t>JDBC URL</a:t>
            </a:r>
          </a:p>
          <a:p>
            <a:endParaRPr lang="it-IT" dirty="0" smtClean="0"/>
          </a:p>
          <a:p>
            <a:endParaRPr lang="it-IT" dirty="0" smtClean="0"/>
          </a:p>
          <a:p>
            <a:endParaRPr lang="it-IT" dirty="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Segnaposto contenuto 2"/>
          <p:cNvSpPr>
            <a:spLocks noGrp="1"/>
          </p:cNvSpPr>
          <p:nvPr>
            <p:ph idx="1"/>
          </p:nvPr>
        </p:nvSpPr>
        <p:spPr>
          <a:xfrm>
            <a:off x="15203312" y="5415083"/>
            <a:ext cx="8653983" cy="5333805"/>
          </a:xfrm>
        </p:spPr>
        <p:txBody>
          <a:bodyPr/>
          <a:lstStyle/>
          <a:p>
            <a:r>
              <a:rPr lang="it-IT" dirty="0" smtClean="0"/>
              <a:t>The </a:t>
            </a:r>
            <a:r>
              <a:rPr lang="it-IT" dirty="0" err="1" smtClean="0"/>
              <a:t>deployment</a:t>
            </a:r>
            <a:r>
              <a:rPr lang="it-IT" dirty="0" smtClean="0"/>
              <a:t> with the </a:t>
            </a:r>
            <a:r>
              <a:rPr lang="it-IT" dirty="0" err="1" smtClean="0"/>
              <a:t>wizard</a:t>
            </a:r>
            <a:r>
              <a:rPr lang="it-IT" dirty="0" smtClean="0"/>
              <a:t> of </a:t>
            </a:r>
            <a:r>
              <a:rPr lang="it-IT" dirty="0" err="1" smtClean="0"/>
              <a:t>Eclipes</a:t>
            </a:r>
            <a:r>
              <a:rPr lang="it-IT" dirty="0" smtClean="0"/>
              <a:t> </a:t>
            </a:r>
            <a:r>
              <a:rPr lang="it-IT" dirty="0" err="1" smtClean="0"/>
              <a:t>will</a:t>
            </a:r>
            <a:r>
              <a:rPr lang="it-IT" dirty="0" smtClean="0"/>
              <a:t> use the </a:t>
            </a:r>
            <a:r>
              <a:rPr lang="it-IT" dirty="0" err="1" smtClean="0"/>
              <a:t>Manifest</a:t>
            </a:r>
            <a:r>
              <a:rPr lang="it-IT" dirty="0" smtClean="0"/>
              <a:t> </a:t>
            </a:r>
            <a:r>
              <a:rPr lang="it-IT" dirty="0" err="1" smtClean="0"/>
              <a:t>yml</a:t>
            </a:r>
            <a:endParaRPr lang="it-IT" dirty="0" smtClean="0"/>
          </a:p>
          <a:p>
            <a:pPr lvl="1"/>
            <a:r>
              <a:rPr lang="it-IT" dirty="0" err="1" smtClean="0"/>
              <a:t>Instance</a:t>
            </a:r>
            <a:r>
              <a:rPr lang="it-IT" dirty="0" smtClean="0"/>
              <a:t> </a:t>
            </a:r>
            <a:r>
              <a:rPr lang="it-IT" dirty="0" err="1" smtClean="0"/>
              <a:t>parameters</a:t>
            </a:r>
            <a:endParaRPr lang="it-IT" dirty="0" smtClean="0"/>
          </a:p>
          <a:p>
            <a:pPr lvl="1"/>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smtClean="0"/>
              <a:t>Environment </a:t>
            </a:r>
            <a:r>
              <a:rPr lang="it-IT" dirty="0" err="1" smtClean="0"/>
              <a:t>variables</a:t>
            </a:r>
            <a:r>
              <a:rPr lang="it-IT" dirty="0" smtClean="0"/>
              <a:t> </a:t>
            </a:r>
            <a:r>
              <a:rPr lang="it-IT" dirty="0" err="1" smtClean="0"/>
              <a:t>values</a:t>
            </a:r>
            <a:endParaRPr lang="it-IT" dirty="0" smtClean="0"/>
          </a:p>
          <a:p>
            <a:pPr lvl="1"/>
            <a:endParaRPr lang="it-IT" dirty="0" smtClean="0"/>
          </a:p>
          <a:p>
            <a:endParaRPr lang="it-IT" dirty="0" smtClean="0"/>
          </a:p>
          <a:p>
            <a:endParaRPr lang="it-IT" dirty="0" smtClean="0"/>
          </a:p>
          <a:p>
            <a:endParaRPr lang="it-IT" dirty="0"/>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15203313" y="5417840"/>
            <a:ext cx="7722434" cy="6524869"/>
          </a:xfrm>
        </p:spPr>
        <p:txBody>
          <a:bodyPr/>
          <a:lstStyle/>
          <a:p>
            <a:r>
              <a:rPr lang="it-IT" dirty="0" err="1" smtClean="0"/>
              <a:t>Maven</a:t>
            </a:r>
            <a:r>
              <a:rPr lang="it-IT" dirty="0" smtClean="0"/>
              <a:t> Plug in for </a:t>
            </a:r>
            <a:r>
              <a:rPr lang="it-IT" dirty="0" err="1" smtClean="0"/>
              <a:t>Cloud</a:t>
            </a:r>
            <a:r>
              <a:rPr lang="it-IT" dirty="0" smtClean="0"/>
              <a:t> </a:t>
            </a:r>
            <a:r>
              <a:rPr lang="it-IT" dirty="0" err="1" smtClean="0"/>
              <a:t>Foundry</a:t>
            </a:r>
            <a:r>
              <a:rPr lang="it-IT" dirty="0" smtClean="0"/>
              <a:t> </a:t>
            </a:r>
            <a:r>
              <a:rPr lang="it-IT" dirty="0" err="1" smtClean="0"/>
              <a:t>deployment</a:t>
            </a:r>
            <a:r>
              <a:rPr lang="it-IT" dirty="0" smtClean="0"/>
              <a:t>  </a:t>
            </a:r>
          </a:p>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4" grpId="0" animBg="1"/>
      <p:bldP spid="15" grpId="0" animBg="1"/>
      <p:bldP spid="17" grpId="0" animBg="1"/>
      <p:bldP spid="18" grpId="0" animBg="1"/>
      <p:bldP spid="23"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617538" y="1676400"/>
            <a:ext cx="23134637" cy="10668000"/>
          </a:xfrm>
        </p:spPr>
        <p:txBody>
          <a:bodyPr/>
          <a:lstStyle/>
          <a:p>
            <a:r>
              <a:rPr lang="it-IT" dirty="0" smtClean="0"/>
              <a:t>Deploy by CF </a:t>
            </a:r>
            <a:r>
              <a:rPr lang="it-IT" dirty="0" err="1" smtClean="0"/>
              <a:t>tool</a:t>
            </a:r>
            <a:r>
              <a:rPr lang="it-IT" dirty="0" smtClean="0"/>
              <a:t> </a:t>
            </a:r>
          </a:p>
          <a:p>
            <a:endParaRPr lang="it-IT" dirty="0" smtClean="0"/>
          </a:p>
          <a:p>
            <a:endParaRPr lang="it-IT" dirty="0"/>
          </a:p>
        </p:txBody>
      </p:sp>
    </p:spTree>
    <p:extLst>
      <p:ext uri="{BB962C8B-B14F-4D97-AF65-F5344CB8AC3E}">
        <p14:creationId xmlns:p14="http://schemas.microsoft.com/office/powerpoint/2010/main" val="69648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8434048" cy="1569660"/>
          </a:xfrm>
          <a:prstGeom prst="rect">
            <a:avLst/>
          </a:prstGeom>
          <a:noFill/>
        </p:spPr>
        <p:txBody>
          <a:bodyPr wrap="square" rtlCol="0">
            <a:spAutoFit/>
          </a:bodyPr>
          <a:lstStyle/>
          <a:p>
            <a:r>
              <a:rPr lang="it-IT" sz="2400" dirty="0">
                <a:latin typeface="Consolas"/>
              </a:rPr>
              <a:t/>
            </a:r>
            <a:br>
              <a:rPr lang="it-IT" sz="2400" dirty="0">
                <a:latin typeface="Consolas"/>
              </a:rPr>
            </a:br>
            <a:endParaRPr lang="it-IT" sz="2400" dirty="0">
              <a:latin typeface="Consolas"/>
            </a:endParaRPr>
          </a:p>
          <a:p>
            <a:r>
              <a:rPr lang="it-IT" sz="2400" dirty="0">
                <a:latin typeface="Consolas"/>
              </a:rPr>
              <a:t/>
            </a:r>
            <a:br>
              <a:rPr lang="it-IT" sz="2400" dirty="0">
                <a:latin typeface="Consolas"/>
              </a:rPr>
            </a:br>
            <a:r>
              <a:rPr lang="it-IT" sz="2400" dirty="0" smtClean="0"/>
              <a:t> </a:t>
            </a:r>
            <a:endParaRPr lang="it-IT" sz="2400" dirty="0">
              <a:latin typeface="Consolas" pitchFamily="49" charset="0"/>
              <a:cs typeface="Consolas" pitchFamily="49"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962128" y="-1689245"/>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07607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it-IT" dirty="0" err="1" smtClean="0"/>
              <a:t>issues</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en-US" sz="3600" dirty="0" smtClean="0"/>
              <a:t>In </a:t>
            </a:r>
            <a:r>
              <a:rPr lang="en-US" sz="3600" dirty="0"/>
              <a:t>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r>
              <a:rPr lang="en-US" sz="3600" dirty="0" smtClean="0"/>
              <a:t>.</a:t>
            </a:r>
            <a:endParaRPr lang="en-US"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a:t>
            </a:r>
          </a:p>
          <a:p>
            <a:r>
              <a:rPr lang="en-US" sz="3600" dirty="0" smtClean="0"/>
              <a:t>In such a scenario there is a dedicated broker for distributing 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 (more infrastructure to handle) </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p>
          <a:p>
            <a:r>
              <a:rPr lang="it-IT" sz="3600" dirty="0" err="1" smtClean="0"/>
              <a:t>Scaling</a:t>
            </a:r>
            <a:r>
              <a:rPr lang="it-IT" sz="3600" dirty="0" smtClean="0"/>
              <a:t> </a:t>
            </a:r>
            <a:r>
              <a:rPr lang="it-IT" sz="3600" dirty="0" err="1" smtClean="0"/>
              <a:t>is</a:t>
            </a:r>
            <a:r>
              <a:rPr lang="it-IT" sz="3600" dirty="0" smtClean="0"/>
              <a:t> </a:t>
            </a:r>
            <a:r>
              <a:rPr lang="it-IT" sz="3600" dirty="0" err="1" smtClean="0"/>
              <a:t>easier</a:t>
            </a:r>
            <a:r>
              <a:rPr lang="it-IT" sz="3600" dirty="0" smtClean="0"/>
              <a:t> with a broker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Apache </a:t>
            </a:r>
            <a:r>
              <a:rPr lang="it-IT" dirty="0"/>
              <a:t>Kafka </a:t>
            </a:r>
            <a:r>
              <a:rPr lang="it-IT" dirty="0" err="1"/>
              <a:t>message</a:t>
            </a:r>
            <a:r>
              <a:rPr lang="it-IT" dirty="0"/>
              <a:t> </a:t>
            </a:r>
            <a:r>
              <a:rPr lang="it-IT" dirty="0" smtClean="0"/>
              <a:t>broker</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37668772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7001</TotalTime>
  <Pages>0</Pages>
  <Words>8254</Words>
  <Characters>0</Characters>
  <Application>Microsoft Office PowerPoint</Application>
  <PresentationFormat>Personalizzato</PresentationFormat>
  <Lines>0</Lines>
  <Paragraphs>1412</Paragraphs>
  <Slides>133</Slides>
  <Notes>16</Notes>
  <HiddenSlides>0</HiddenSlides>
  <MMClips>0</MMClips>
  <ScaleCrop>false</ScaleCrop>
  <HeadingPairs>
    <vt:vector size="4" baseType="variant">
      <vt:variant>
        <vt:lpstr>Tema</vt:lpstr>
      </vt:variant>
      <vt:variant>
        <vt:i4>3</vt:i4>
      </vt:variant>
      <vt:variant>
        <vt:lpstr>Titoli diapositive</vt:lpstr>
      </vt:variant>
      <vt:variant>
        <vt:i4>133</vt:i4>
      </vt:variant>
    </vt:vector>
  </HeadingPairs>
  <TitlesOfParts>
    <vt:vector size="136"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Business context</vt:lpstr>
      <vt:lpstr>Requirements (functional)</vt:lpstr>
      <vt:lpstr>Requirements (non functional)</vt:lpstr>
      <vt:lpstr>Requirements (project management related)</vt:lpstr>
      <vt:lpstr>Requirements fullfilment: Microservices Design Pattern</vt:lpstr>
      <vt:lpstr>Microservices: implementing the «Database per Service» pattern</vt:lpstr>
      <vt:lpstr>Microservices: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INTEGRATION TEST </vt:lpstr>
      <vt:lpstr>INTEGRATION TEST</vt:lpstr>
      <vt:lpstr>INTEGRATION TEST</vt:lpstr>
      <vt:lpstr>INTEGRATION TEST</vt:lpstr>
      <vt:lpstr>Presentazione standard di PowerPoint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Presentazione standard di PowerPoint</vt:lpstr>
      <vt:lpstr>[PRODUCTION]</vt:lpstr>
      <vt:lpstr>[PRODUCTION]</vt:lpstr>
      <vt:lpstr>PRODUCTION</vt:lpstr>
      <vt:lpstr>PRODUCTION</vt:lpstr>
      <vt:lpstr>PRODUCTION</vt:lpstr>
      <vt:lpstr>PRODUCTION</vt:lpstr>
      <vt:lpstr>PRODUCTION</vt:lpstr>
      <vt:lpstr>PRODUCTION deploy pws </vt:lpstr>
      <vt:lpstr>PRODUCTION deploy pws </vt:lpstr>
      <vt:lpstr>PRODUCTION deploy pws </vt:lpstr>
      <vt:lpstr>PRODUCTION</vt:lpstr>
      <vt:lpstr>Presentazione standard di PowerPoint</vt:lpstr>
      <vt:lpstr>Microservices: data consistency issues </vt:lpstr>
      <vt:lpstr>Microservices: event driven approach </vt:lpstr>
      <vt:lpstr>Event driven architecture: base model</vt:lpstr>
      <vt:lpstr>Apache Kafka message broker</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1064</cp:revision>
  <cp:lastPrinted>2016-09-29T13:44:10Z</cp:lastPrinted>
  <dcterms:modified xsi:type="dcterms:W3CDTF">2016-10-02T11:01:23Z</dcterms:modified>
</cp:coreProperties>
</file>